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349" r:id="rId3"/>
    <p:sldId id="390" r:id="rId4"/>
    <p:sldId id="395" r:id="rId5"/>
    <p:sldId id="400" r:id="rId6"/>
    <p:sldId id="401" r:id="rId7"/>
    <p:sldId id="411" r:id="rId8"/>
    <p:sldId id="403" r:id="rId9"/>
    <p:sldId id="404" r:id="rId10"/>
    <p:sldId id="405" r:id="rId11"/>
    <p:sldId id="406" r:id="rId12"/>
    <p:sldId id="407" r:id="rId13"/>
    <p:sldId id="396" r:id="rId14"/>
    <p:sldId id="412" r:id="rId15"/>
    <p:sldId id="410" r:id="rId16"/>
    <p:sldId id="382" r:id="rId17"/>
    <p:sldId id="415" r:id="rId18"/>
    <p:sldId id="367" r:id="rId19"/>
    <p:sldId id="358" r:id="rId20"/>
    <p:sldId id="366" r:id="rId21"/>
    <p:sldId id="363" r:id="rId22"/>
    <p:sldId id="365" r:id="rId23"/>
    <p:sldId id="364" r:id="rId24"/>
    <p:sldId id="368" r:id="rId25"/>
    <p:sldId id="369" r:id="rId26"/>
    <p:sldId id="370" r:id="rId27"/>
    <p:sldId id="371" r:id="rId28"/>
    <p:sldId id="413" r:id="rId29"/>
    <p:sldId id="414" r:id="rId30"/>
    <p:sldId id="416" r:id="rId31"/>
    <p:sldId id="417" r:id="rId32"/>
    <p:sldId id="420" r:id="rId33"/>
    <p:sldId id="372" r:id="rId34"/>
    <p:sldId id="354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30002"/>
    <a:srgbClr val="009F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6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pPr/>
              <a:t>4.11.2017.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9BF2-1460-0F4E-80E1-9230D7C83097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3989-96E3-5244-8094-B0B26611B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2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pPr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mmer.com/e-&#352;kol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edukacija.e-skole.hr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kole.hr/h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la.carnet.hr/course/view.php?id=111" TargetMode="External"/><Relationship Id="rId2" Type="http://schemas.openxmlformats.org/officeDocument/2006/relationships/hyperlink" Target="https://www.mooc-list.com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scenariji-poucavanja.e-skole.hr/scenarij-ucenja/pogled-u-kru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ee-vu.t-com.hr/matematika/kvizovi/kviz74.htm" TargetMode="External"/><Relationship Id="rId5" Type="http://schemas.openxmlformats.org/officeDocument/2006/relationships/hyperlink" Target="https://crosswordlabs.com/view/kruznica-i-krug-osnovni-pojmovi" TargetMode="External"/><Relationship Id="rId4" Type="http://schemas.openxmlformats.org/officeDocument/2006/relationships/hyperlink" Target="https://matchthememory.com/matematika7razr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6FN3S22" TargetMode="External"/><Relationship Id="rId2" Type="http://schemas.openxmlformats.org/officeDocument/2006/relationships/hyperlink" Target="https://www.geogebra.org/m/YFWkBSQq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.hr/static/files/5-Razno/Broj%20pi/Broj%20pi%20-%20Jeste%20li%20znali%20-%20Clanak%20iz%20MiSa%20br.%2038.pdf" TargetMode="External"/><Relationship Id="rId2" Type="http://schemas.openxmlformats.org/officeDocument/2006/relationships/hyperlink" Target="http://mis.element.hr/fajli/889/04-06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stmoz.com/1127813" TargetMode="External"/><Relationship Id="rId4" Type="http://schemas.openxmlformats.org/officeDocument/2006/relationships/hyperlink" Target="http://mypiday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libar.carnet.hr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uc.carnet.hr/2017/" TargetMode="External"/><Relationship Id="rId13" Type="http://schemas.openxmlformats.org/officeDocument/2006/relationships/image" Target="../media/image69.gif"/><Relationship Id="rId3" Type="http://schemas.openxmlformats.org/officeDocument/2006/relationships/hyperlink" Target="http://e-laboratorij.carnet.hr/" TargetMode="External"/><Relationship Id="rId7" Type="http://schemas.openxmlformats.org/officeDocument/2006/relationships/hyperlink" Target="https://cuc.carnet.hr/2016/e-skole/" TargetMode="External"/><Relationship Id="rId12" Type="http://schemas.openxmlformats.org/officeDocument/2006/relationships/hyperlink" Target="https://meduza.carnet.hr/index.php/media/watch/11420" TargetMode="External"/><Relationship Id="rId2" Type="http://schemas.openxmlformats.org/officeDocument/2006/relationships/hyperlink" Target="https://scenariji-poucavanja.e-skole.h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-learning.gornjogradska.eu/matematika-nastavnici/" TargetMode="External"/><Relationship Id="rId11" Type="http://schemas.openxmlformats.org/officeDocument/2006/relationships/hyperlink" Target="https://meduza.carnet.hr/index.php/media/watch/11672" TargetMode="External"/><Relationship Id="rId5" Type="http://schemas.openxmlformats.org/officeDocument/2006/relationships/hyperlink" Target="http://e-learning.gornjogradska.eu/matematika-ucenici/" TargetMode="External"/><Relationship Id="rId10" Type="http://schemas.openxmlformats.org/officeDocument/2006/relationships/hyperlink" Target="https://sto.carnet.hr/2017/" TargetMode="External"/><Relationship Id="rId4" Type="http://schemas.openxmlformats.org/officeDocument/2006/relationships/hyperlink" Target="http://e-laboratorij.carnet.hr/prirucnici-fakultativne-nastave/" TargetMode="External"/><Relationship Id="rId9" Type="http://schemas.openxmlformats.org/officeDocument/2006/relationships/hyperlink" Target="https://sto.carnet.hr/2016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os-igundulic-du.skole.h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s-blato.skole.hr/" TargetMode="External"/><Relationship Id="rId5" Type="http://schemas.openxmlformats.org/officeDocument/2006/relationships/hyperlink" Target="http://ss-vela-luka.skole.hr/" TargetMode="External"/><Relationship Id="rId4" Type="http://schemas.openxmlformats.org/officeDocument/2006/relationships/hyperlink" Target="http://www.gimnazija-metkovic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kole.hr/hr/rezultati/digitalna-zrelost-skol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G:\Downloads\Prilog-e-Skole_Jutarnji-list_Slobodna-Dalmacija.pd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8000" dirty="0" smtClean="0"/>
              <a:t>Moja škola </a:t>
            </a:r>
            <a:r>
              <a:rPr lang="hr-HR" sz="8000" dirty="0" smtClean="0">
                <a:latin typeface="Arial" charset="0"/>
                <a:ea typeface="Arial" charset="0"/>
                <a:cs typeface="Arial" charset="0"/>
              </a:rPr>
              <a:t>je e-Škola</a:t>
            </a:r>
            <a:r>
              <a:rPr lang="hr-HR" sz="4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4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400" dirty="0" smtClean="0">
                <a:solidFill>
                  <a:schemeClr val="bg2">
                    <a:lumMod val="10000"/>
                  </a:schemeClr>
                </a:solidFill>
              </a:rPr>
              <a:t>               </a:t>
            </a:r>
            <a:r>
              <a:rPr lang="hr-HR" sz="4000" dirty="0" smtClean="0"/>
              <a:t>Ljubica </a:t>
            </a:r>
            <a:r>
              <a:rPr lang="hr-HR" sz="4000" dirty="0" smtClean="0"/>
              <a:t>Jerković, Gimnazija Metković</a:t>
            </a:r>
            <a:r>
              <a:rPr lang="hr-HR" sz="4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4400" dirty="0" smtClean="0">
                <a:latin typeface="Arial" charset="0"/>
                <a:ea typeface="Arial" charset="0"/>
                <a:cs typeface="Arial" charset="0"/>
              </a:rPr>
            </a:b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2"/>
          <a:srcRect r="84515" b="-2486"/>
          <a:stretch>
            <a:fillRect/>
          </a:stretch>
        </p:blipFill>
        <p:spPr bwMode="auto">
          <a:xfrm>
            <a:off x="10857392" y="5146292"/>
            <a:ext cx="885825" cy="106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283" y="694809"/>
            <a:ext cx="316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471" y="1205556"/>
            <a:ext cx="3162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789" y="1012998"/>
            <a:ext cx="3200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112" y="1953303"/>
            <a:ext cx="3105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2688" y="1552833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227" y="612843"/>
            <a:ext cx="10437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Infrastruktura u školi dobivena tijekom provedbe projekta:</a:t>
            </a:r>
          </a:p>
          <a:p>
            <a:endParaRPr lang="pl-PL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izgra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đena je lokalna mreža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vi-VN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opremljene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su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u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čionice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IKT opremom</a:t>
            </a:r>
          </a:p>
          <a:p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a) IKT u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čionica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- 1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plo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ča – monitor s funkcijom dodira i zvučnicima 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- 1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hibridno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ra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čunalo za nastavnika u IKT učionici 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- 30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tableta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za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u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čenike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ormari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ć za spremanje i punjenje tableta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73" y="1054443"/>
            <a:ext cx="10515600" cy="439900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b)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prezentacijska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u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čionica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plo</a:t>
            </a:r>
            <a:r>
              <a:rPr lang="pt-B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ča – monitor s funkcijom dodira i zvučnicima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pt-B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c) podijeljena je oprema za nastavnike, stru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čno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i administrativno osoblje škole</a:t>
            </a:r>
          </a:p>
          <a:p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STEM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nastavnici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su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dobili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hibridna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ra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čunala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nastavnici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ostalih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premeta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su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dobili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tablete</a:t>
            </a:r>
            <a:endParaRPr lang="it-IT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stru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čno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osoblje (pedagog i knjižničar) su dobili prijenosna računala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ravnatelj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dobio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prijenosno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ra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čunalo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Za školu je imenovan e-Škola tehni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čar kojeg je nakon završetka projekta dužan financirati osnivač škole (kako je definirano ugovorom o ulasku u projekt).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259" y="540326"/>
            <a:ext cx="680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94" y="1208691"/>
            <a:ext cx="7591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1608" y="2353822"/>
            <a:ext cx="7096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6975" y="4162911"/>
            <a:ext cx="7581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14" y="913629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Provedba edukacije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1174371" y="1534757"/>
            <a:ext cx="10515600" cy="4503578"/>
          </a:xfrm>
        </p:spPr>
        <p:txBody>
          <a:bodyPr>
            <a:noAutofit/>
          </a:bodyPr>
          <a:lstStyle/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Kombinirani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model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876300" lvl="1" indent="-342900">
              <a:spcBef>
                <a:spcPts val="0"/>
              </a:spcBef>
              <a:buSzPct val="100000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radionice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uživo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</a:t>
            </a:r>
            <a:r>
              <a:rPr lang="ta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 do 5 sati</a:t>
            </a:r>
          </a:p>
          <a:p>
            <a:pPr marL="876300" lvl="1" indent="-342900">
              <a:spcBef>
                <a:spcPts val="0"/>
              </a:spcBef>
              <a:buSzPct val="100000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edukacija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(MOOC, webinar,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mentorirani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tečaj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6 tjedana, 30-48 sati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angažmana)</a:t>
            </a:r>
          </a:p>
          <a:p>
            <a:pPr marL="876300" lvl="1" indent="-342900">
              <a:spcBef>
                <a:spcPts val="0"/>
              </a:spcBef>
              <a:buSzPct val="100000"/>
            </a:pPr>
            <a:endParaRPr lang="ta-I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ta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okus na STEM 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nastavnicima (70%),  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ostali 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min. 10%</a:t>
            </a:r>
            <a:endParaRPr lang="ta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6200" indent="0">
              <a:spcBef>
                <a:spcPts val="0"/>
              </a:spcBef>
              <a:buSzPct val="100000"/>
              <a:buNone/>
            </a:pPr>
            <a:endParaRPr lang="ta-I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lvl="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Radionice u školama ili učionicama na drugim lokacijama (do 50 km udaljenosti od škole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ta-I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lvl="0" indent="-342900">
              <a:spcBef>
                <a:spcPts val="0"/>
              </a:spcBef>
              <a:buSzPct val="100000"/>
            </a:pPr>
            <a:endParaRPr lang="ta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Vrednovanje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integrirano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u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</a:t>
            </a: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hr-H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raspored i prijava na edukacije</a:t>
            </a:r>
          </a:p>
          <a:p>
            <a:pPr marL="419100" indent="-342900">
              <a:spcBef>
                <a:spcPts val="0"/>
              </a:spcBef>
              <a:buSzPct val="100000"/>
            </a:pP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</a:pP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➢"/>
            </a:pP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➢"/>
            </a:pPr>
            <a:endParaRPr lang="hr-HR" sz="1800" dirty="0" smtClean="0"/>
          </a:p>
          <a:p>
            <a:pPr marL="419100" lvl="0" indent="-342900">
              <a:spcBef>
                <a:spcPts val="0"/>
              </a:spcBef>
              <a:buSzPct val="100000"/>
            </a:pPr>
            <a:endParaRPr lang="hr-HR" sz="1800" dirty="0"/>
          </a:p>
          <a:p>
            <a:pPr marL="419100" indent="-342900">
              <a:spcBef>
                <a:spcPts val="0"/>
              </a:spcBef>
              <a:buSzPct val="100000"/>
            </a:pPr>
            <a:endParaRPr lang="ta-IN" sz="1800" dirty="0" smtClean="0"/>
          </a:p>
          <a:p>
            <a:pPr marL="76200" lvl="0" indent="0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433914" y="679147"/>
            <a:ext cx="8427308" cy="1426943"/>
          </a:xfrm>
          <a:prstGeom prst="cloudCallout">
            <a:avLst>
              <a:gd name="adj1" fmla="val -5566"/>
              <a:gd name="adj2" fmla="val 12399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Što se </a:t>
            </a:r>
            <a:r>
              <a:rPr kumimoji="0" lang="hr-HR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točno</a:t>
            </a: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od mene očekuje?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8" name="Picture 6" descr="Slikovni rezultat za question mark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642" y="2288305"/>
            <a:ext cx="2447087" cy="402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Otvorena  je posebna mreža za nastavnike </a:t>
            </a:r>
            <a:r>
              <a:rPr lang="ta-IN" dirty="0" smtClean="0"/>
              <a:t>Yammer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Pristup preko skole.hr identiteta</a:t>
            </a:r>
          </a:p>
          <a:p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ta-IN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ijeljenje iskustava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a-IN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ta-IN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rojektne aktualnosti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u grupi na Yammeru koja je predviđena za e-Škole </a:t>
            </a:r>
          </a:p>
          <a:p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hr-H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https://www.yammer.com/e-Škole</a:t>
            </a:r>
            <a:endParaRPr lang="ta-IN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8381" y="1312336"/>
            <a:ext cx="10795207" cy="94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Centralni sustav za upravljanje edukacijskim događajima (CSUED)</a:t>
            </a:r>
            <a:r>
              <a:rPr lang="vi-VN" dirty="0" smtClean="0"/>
              <a:t> </a:t>
            </a:r>
            <a:endParaRPr lang="hr-HR" dirty="0" smtClean="0"/>
          </a:p>
          <a:p>
            <a:r>
              <a:rPr lang="hr-HR" sz="2400" dirty="0" smtClean="0">
                <a:hlinkClick r:id="rId2"/>
              </a:rPr>
              <a:t>https://edukacija.e-skole.hr/#/</a:t>
            </a:r>
            <a:endParaRPr lang="hr-HR" sz="2400" dirty="0"/>
          </a:p>
        </p:txBody>
      </p:sp>
      <p:pic>
        <p:nvPicPr>
          <p:cNvPr id="11266" name="Picture 2" descr="Slikovni rezultat za csu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134" y="2649680"/>
            <a:ext cx="7406547" cy="2795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338" y="3511839"/>
            <a:ext cx="10515600" cy="273375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b="1" dirty="0" smtClean="0"/>
              <a:t> </a:t>
            </a:r>
            <a:r>
              <a:rPr lang="hr-HR" b="1" dirty="0" err="1" smtClean="0"/>
              <a:t>Google</a:t>
            </a:r>
            <a:r>
              <a:rPr lang="hr-HR" b="1" dirty="0" smtClean="0"/>
              <a:t> Disk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 Konceptualne mape – </a:t>
            </a:r>
            <a:r>
              <a:rPr lang="hr-HR" b="1" dirty="0" err="1" smtClean="0"/>
              <a:t>Bubbl.us</a:t>
            </a:r>
            <a:endParaRPr lang="hr-HR" b="1" dirty="0" smtClean="0"/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 Izrada animiranih video isječaka – </a:t>
            </a:r>
            <a:r>
              <a:rPr lang="hr-HR" b="1" dirty="0" err="1" smtClean="0"/>
              <a:t>Moovly</a:t>
            </a:r>
            <a:r>
              <a:rPr lang="hr-HR" dirty="0" smtClean="0"/>
              <a:t> </a:t>
            </a:r>
            <a:endParaRPr lang="hr-H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945" y="4663389"/>
            <a:ext cx="4895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810" y="573234"/>
            <a:ext cx="9275806" cy="25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49" y="880677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3"/>
                </a:solidFill>
              </a:rPr>
              <a:t>Edukacija nastavnika</a:t>
            </a: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534" y="1584184"/>
            <a:ext cx="10515600" cy="3778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Uvod u servise u oblaku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Uvod u Office 365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Yammer</a:t>
            </a:r>
            <a:endParaRPr lang="vi-V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Exchange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SharePoint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Office mrežne aplikacije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OneNote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Sway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OneDrive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2053" name="Picture 5" descr="Slikovni rezultat za office 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546" y="854832"/>
            <a:ext cx="6511405" cy="36626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43" y="4670340"/>
            <a:ext cx="4962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945" y="925083"/>
            <a:ext cx="8886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372896" y="4862958"/>
            <a:ext cx="359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hlinkClick r:id="rId3"/>
              </a:rPr>
              <a:t>https://www.e-skole.hr/hr/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massive</a:t>
            </a:r>
            <a:r>
              <a:rPr lang="en-US" dirty="0" smtClean="0"/>
              <a:t> open </a:t>
            </a:r>
            <a:r>
              <a:rPr lang="en-US" b="1" dirty="0" smtClean="0"/>
              <a:t>online</a:t>
            </a:r>
            <a:r>
              <a:rPr lang="en-US" dirty="0" smtClean="0"/>
              <a:t> course (MOOC /</a:t>
            </a:r>
            <a:r>
              <a:rPr lang="en-US" dirty="0" err="1" smtClean="0"/>
              <a:t>muːk</a:t>
            </a:r>
            <a:r>
              <a:rPr lang="en-US" dirty="0" smtClean="0"/>
              <a:t>/)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12" y="1905460"/>
            <a:ext cx="10515600" cy="2733758"/>
          </a:xfrm>
        </p:spPr>
        <p:txBody>
          <a:bodyPr>
            <a:normAutofit/>
          </a:bodyPr>
          <a:lstStyle/>
          <a:p>
            <a:r>
              <a:rPr lang="hr-HR" sz="2400" u="sng" dirty="0" smtClean="0">
                <a:hlinkClick r:id="rId2"/>
              </a:rPr>
              <a:t>https://www.mooc-list.com/</a:t>
            </a:r>
            <a:endParaRPr lang="hr-HR" sz="2400" u="sng" dirty="0"/>
          </a:p>
        </p:txBody>
      </p:sp>
      <p:sp>
        <p:nvSpPr>
          <p:cNvPr id="4" name="Rectangle 3"/>
          <p:cNvSpPr/>
          <p:nvPr/>
        </p:nvSpPr>
        <p:spPr>
          <a:xfrm>
            <a:off x="636409" y="2356688"/>
            <a:ext cx="6137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https://tesla.carnet.hr/course/view.php?id=111</a:t>
            </a:r>
            <a:endParaRPr lang="hr-HR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077" y="2938494"/>
            <a:ext cx="11104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Sami odlučujete kada ćete učiti - ujutro, navečer, u više navrata ili odjednom, svaki dan/tjedno ili čak rjeđe - nama je svejedno.</a:t>
            </a: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Predlažemo da planirate svoje vrijeme za pohađanje ovog tečaja. Možete preskakati čitanje sadržaja kojeg poznajete ili čitati isto više puta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vi-VN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Važno je samo da se pridržavate rokova za završavanje aktivnosti za polaznike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ako želite osvojiti jednu od dvije digitalne značke (kao oblik potvrde o stečenim znanjima i vještinama kroz tečaj).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</a:p>
          <a:p>
            <a:endParaRPr lang="vi-V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276" y="760326"/>
            <a:ext cx="5488234" cy="44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6671" y="2127679"/>
            <a:ext cx="5534540" cy="43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Slikovni rezultat za moodle mo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580" y="639591"/>
            <a:ext cx="2667000" cy="139065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9597" y="5217770"/>
            <a:ext cx="2368122" cy="38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15" y="1065921"/>
            <a:ext cx="6657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638" y="3344047"/>
            <a:ext cx="4895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9469" y="948380"/>
            <a:ext cx="1562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01" y="1359243"/>
            <a:ext cx="10515600" cy="4481383"/>
          </a:xfrm>
        </p:spPr>
        <p:txBody>
          <a:bodyPr>
            <a:norm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endParaRPr lang="vi-V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9643" y="3178003"/>
            <a:ext cx="3228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8456" y="1918043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od 01.03. do 12.04.2017.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432" y="3299511"/>
            <a:ext cx="489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442" y="882865"/>
            <a:ext cx="88773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1968843"/>
            <a:ext cx="10515600" cy="2975175"/>
          </a:xfrm>
        </p:spPr>
        <p:txBody>
          <a:bodyPr/>
          <a:lstStyle/>
          <a:p>
            <a:r>
              <a:rPr lang="vi-VN" dirty="0" smtClean="0">
                <a:hlinkClick r:id="rId2"/>
              </a:rPr>
              <a:t>https://scenariji-poucavanja.e-skole.hr/scenarij-ucenja/pogled-u-krug/</a:t>
            </a:r>
            <a:r>
              <a:rPr lang="vi-VN" dirty="0" smtClean="0"/>
              <a:t/>
            </a:r>
            <a:br>
              <a:rPr lang="vi-VN" dirty="0" smtClean="0"/>
            </a:br>
            <a:endParaRPr lang="hr-HR" dirty="0" smtClean="0"/>
          </a:p>
          <a:p>
            <a:r>
              <a:rPr lang="vi-VN" dirty="0" smtClean="0"/>
              <a:t>Sljedeće aktivnosti predviđene su za uvodni sat u cjelinu Krug i kružnica u 1. razredu gimnazije.</a:t>
            </a:r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88" y="868191"/>
            <a:ext cx="5705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4886" y="3430184"/>
            <a:ext cx="112034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OPIS AKTIVNOSTI</a:t>
            </a:r>
          </a:p>
          <a:p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 Ponovimo u paru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Na početku sata učenici u parovima odigraju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/>
              </a:rPr>
              <a:t>igru</a:t>
            </a:r>
            <a:r>
              <a:rPr lang="hr-HR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/>
              </a:rPr>
              <a:t>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Memory</a:t>
            </a:r>
            <a:r>
              <a:rPr lang="hr-HR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sa sličicama dijelova kružnice i kruga, kako bi ponovili pojmove koje su usvojili u osnovnoj školi. Rješavaju i komentiraju u paru  križaljku (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https://crosswordlabs.com/view/kruznica-i-krug-osnovni-pojmovi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i kviz </a:t>
            </a:r>
          </a:p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(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/>
              </a:rPr>
              <a:t>http://free-vu.t-com.hr/matematika/kvizovi/</a:t>
            </a:r>
            <a:r>
              <a:rPr lang="hr-HR" dirty="0" smtClean="0">
                <a:hlinkClick r:id="rId6"/>
              </a:rPr>
              <a:t>kviz74.htm</a:t>
            </a:r>
            <a:r>
              <a:rPr lang="hr-HR" dirty="0" smtClean="0"/>
              <a:t>).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99" y="1477093"/>
            <a:ext cx="10515600" cy="2733758"/>
          </a:xfrm>
        </p:spPr>
        <p:txBody>
          <a:bodyPr/>
          <a:lstStyle/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Postupci potpore: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Ponavljanje gradiva iz osnovne škole potkrijepiti modelom kruga s jasno označenom kružnicom (boja, žica, vuna),  a korisno je i da učenici s teškoćama dobiju slikovni pojmovnik kako bi pri opisivanju kružnice, kruga i njihovih elemenata mogli na konkretnom materijalu promotriti što opisuju.  Posebno je potrebno pozornost učenika s teškoćama usmjeriti na dio aktivnosti usmjeren na pronalaženje krugova i kružnica u stvarnome životu, uz poticanje učenika da prepozna/objasni kako mu matematičko znanje može koristiti u stvarnom životu.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86034" y="3528014"/>
            <a:ext cx="11376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dirty="0" smtClean="0"/>
              <a:t> </a:t>
            </a:r>
            <a:endParaRPr lang="vi-VN" b="1" dirty="0"/>
          </a:p>
        </p:txBody>
      </p:sp>
      <p:pic>
        <p:nvPicPr>
          <p:cNvPr id="11" name="Picture 4" descr="Slikovni rezultat za pi unroll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061" y="4103773"/>
            <a:ext cx="4262133" cy="134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38" y="2968141"/>
            <a:ext cx="10515600" cy="2733758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Učenici će određivati  približne vrijednosti broja 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π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pomoću opsega upisanih i opisanih mnogokuta u interaktivnoj računalnoj simulaciji ( 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https://www.geogebra.org/m/YFWkBSQq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).  </a:t>
            </a: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Samostalno će u svojim bilježnicama, usporedno s radom u apletu, izvoditi konstrukciju i potrebne izračune za krugu opisani i upisani pravilni trokut i šesterokut, a za ostale pravilne </a:t>
            </a:r>
            <a:r>
              <a:rPr lang="vi-VN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-terokute mogu dalje istraživati u interaktivnom apletu. </a:t>
            </a:r>
            <a:endParaRPr lang="vi-VN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081" y="1362501"/>
            <a:ext cx="9473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 „</a:t>
            </a:r>
            <a:r>
              <a:rPr lang="el-G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π </a:t>
            </a:r>
            <a:r>
              <a:rPr lang="vi-V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naš svagdašnji“  </a:t>
            </a:r>
            <a:endParaRPr lang="hr-HR" sz="2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vi-VN" sz="2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vi-V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Učenici će se upoznati s Arhimedovom metodom određivanja broja Pi interaktivnim </a:t>
            </a:r>
            <a:r>
              <a:rPr lang="vi-VN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r>
              <a:rPr lang="vi-V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GeoGebrinim apletom </a:t>
            </a:r>
            <a:r>
              <a:rPr lang="vi-VN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Archimedes Pi</a:t>
            </a:r>
            <a:r>
              <a:rPr lang="vi-V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.</a:t>
            </a:r>
            <a:endParaRPr lang="vi-VN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473" y="2490346"/>
            <a:ext cx="10515600" cy="2733758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http://mis.element.hr/fajli/889/04-06.pdf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>
                <a:hlinkClick r:id="rId3"/>
              </a:rPr>
              <a:t>https://element.hr/static/files/5-Razno/Broj%20pi/Broj%20pi%20-%20Jeste%20li%20znali%20-%20Clanak%20iz%20MiSa%20br.%2038.pdf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>
                <a:hlinkClick r:id="rId4"/>
              </a:rPr>
              <a:t>http://mypiday.com/</a:t>
            </a:r>
            <a:endParaRPr lang="hr-HR" b="1" dirty="0" smtClean="0"/>
          </a:p>
          <a:p>
            <a:r>
              <a:rPr lang="hr-HR" dirty="0" smtClean="0"/>
              <a:t> i rješavaju </a:t>
            </a:r>
            <a:r>
              <a:rPr lang="hr-HR" dirty="0" err="1" smtClean="0"/>
              <a:t>online</a:t>
            </a:r>
            <a:r>
              <a:rPr lang="hr-HR" dirty="0" smtClean="0"/>
              <a:t> kviz  Jesam li na Ti sa </a:t>
            </a:r>
            <a:r>
              <a:rPr lang="hr-HR" dirty="0" err="1" smtClean="0"/>
              <a:t>Pi</a:t>
            </a:r>
            <a:r>
              <a:rPr lang="hr-HR" dirty="0" smtClean="0"/>
              <a:t>? </a:t>
            </a:r>
            <a:r>
              <a:rPr lang="hr-HR" dirty="0" smtClean="0">
                <a:hlinkClick r:id="rId5"/>
              </a:rPr>
              <a:t>https://testmoz.com/1127813</a:t>
            </a:r>
            <a:r>
              <a:rPr lang="hr-HR" dirty="0" smtClean="0"/>
              <a:t>.</a:t>
            </a:r>
            <a:endParaRPr lang="hr-HR" b="1" dirty="0" smtClean="0"/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</a:t>
            </a:r>
            <a:r>
              <a:rPr lang="hr-HR" sz="2000" dirty="0" smtClean="0"/>
              <a:t>Učenici nastavljaju samostalno istraživati zanimljivosti o broju </a:t>
            </a:r>
            <a:r>
              <a:rPr lang="hr-HR" sz="2000" dirty="0" err="1" smtClean="0"/>
              <a:t>Pi</a:t>
            </a:r>
            <a:r>
              <a:rPr lang="hr-HR" sz="2000" dirty="0" smtClean="0"/>
              <a:t> ( što se ne stigne u školi ostaje za domaći rad):</a:t>
            </a:r>
            <a:endParaRPr lang="hr-H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56" y="684257"/>
            <a:ext cx="8886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166" y="1641517"/>
            <a:ext cx="5000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821" y="3137457"/>
            <a:ext cx="8886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4121" y="4346877"/>
            <a:ext cx="4838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Libar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54" y="2218498"/>
            <a:ext cx="10515600" cy="3152572"/>
          </a:xfrm>
        </p:spPr>
        <p:txBody>
          <a:bodyPr>
            <a:normAutofit lnSpcReduction="10000"/>
          </a:bodyPr>
          <a:lstStyle/>
          <a:p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Usluga se sastoji od dvije komponente: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vi-VN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web aplikacije koja se nalazi na adresi </a:t>
            </a:r>
            <a:r>
              <a:rPr lang="vi-VN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http://libar.carnet.hr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a namijenjena je prvenstveno nastavnicima i profesorima s ciljem jednostavne online izrade digitalnog nastavnog sadržaja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vi-VN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mobilne aplikacije koja se preuzima na mobilne uređaje, a namijenjena je korištenju objavljenih digitalnih nastavnih materijala</a:t>
            </a:r>
          </a:p>
          <a:p>
            <a:endParaRPr lang="hr-HR" dirty="0"/>
          </a:p>
        </p:txBody>
      </p:sp>
      <p:pic>
        <p:nvPicPr>
          <p:cNvPr id="12290" name="Picture 2" descr="https://www.carnet.hr/upload/javniweb/images/static3/92844/Image/li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1001" y="610029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068" y="812585"/>
            <a:ext cx="8886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7826" name="Picture 2" descr="C:\Users\Stanko\Desktop\scrib\IMG_37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982363"/>
            <a:ext cx="2429445" cy="4331044"/>
          </a:xfrm>
          <a:prstGeom prst="rect">
            <a:avLst/>
          </a:prstGeom>
          <a:noFill/>
        </p:spPr>
      </p:pic>
      <p:pic>
        <p:nvPicPr>
          <p:cNvPr id="77827" name="Picture 3" descr="C:\Users\Stanko\Desktop\scrib\IMG_37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630" y="922638"/>
            <a:ext cx="2389837" cy="4250723"/>
          </a:xfrm>
          <a:prstGeom prst="rect">
            <a:avLst/>
          </a:prstGeom>
          <a:noFill/>
        </p:spPr>
      </p:pic>
      <p:pic>
        <p:nvPicPr>
          <p:cNvPr id="77828" name="Picture 4" descr="C:\Users\Stanko\Desktop\scrib\IMG_37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606" y="889686"/>
            <a:ext cx="2436152" cy="4333104"/>
          </a:xfrm>
          <a:prstGeom prst="rect">
            <a:avLst/>
          </a:prstGeom>
          <a:noFill/>
        </p:spPr>
      </p:pic>
      <p:pic>
        <p:nvPicPr>
          <p:cNvPr id="77830" name="Picture 6" descr="G:\Downloads\IMG_3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2055" y="939114"/>
            <a:ext cx="2323264" cy="4132313"/>
          </a:xfrm>
          <a:prstGeom prst="rect">
            <a:avLst/>
          </a:prstGeom>
          <a:noFill/>
        </p:spPr>
      </p:pic>
      <p:pic>
        <p:nvPicPr>
          <p:cNvPr id="77831" name="Picture 7" descr="G:\Downloads\IMG_37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6314" y="947352"/>
            <a:ext cx="2297208" cy="408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0" y="436606"/>
            <a:ext cx="9213120" cy="251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44" y="3348681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7739" y="1969230"/>
            <a:ext cx="4914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0426" y="4785666"/>
            <a:ext cx="5211552" cy="13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36612">
            <a:off x="219204" y="298751"/>
            <a:ext cx="8312400" cy="1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21053">
            <a:off x="6012795" y="782232"/>
            <a:ext cx="4848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60374">
            <a:off x="167887" y="2608614"/>
            <a:ext cx="8405813" cy="16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95933">
            <a:off x="184558" y="4748169"/>
            <a:ext cx="8442164" cy="18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6823">
            <a:off x="6984182" y="5201270"/>
            <a:ext cx="4848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1360">
            <a:off x="6826596" y="311089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1819" y="883968"/>
            <a:ext cx="10515600" cy="762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u="sng" dirty="0" smtClean="0">
                <a:hlinkClick r:id="rId2"/>
              </a:rPr>
              <a:t> https://scenariji-poucavanja.e-skole.hr/</a:t>
            </a:r>
            <a:endParaRPr lang="hr-HR" i="1" u="sng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3"/>
              </a:rPr>
              <a:t> http://e-laboratorij.carnet.hr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4"/>
              </a:rPr>
              <a:t> http://e-laboratorij.carnet.hr/prirucnici-fakultativne-nastave/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5"/>
              </a:rPr>
              <a:t> http://e-learning.gornjogradska.eu/matematika-ucenici/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6"/>
              </a:rPr>
              <a:t> http://e-learning.gornjogradska.eu/matematika-nastavnici/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7"/>
              </a:rPr>
              <a:t> https://cuc.carnet.hr/2016/e-skole/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8"/>
              </a:rPr>
              <a:t> https://cuc.carnet.hr/2017/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9"/>
              </a:rPr>
              <a:t> https://sto.carnet.hr/2016/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10"/>
              </a:rPr>
              <a:t> https</a:t>
            </a:r>
            <a:r>
              <a:rPr lang="hr-HR" dirty="0" smtClean="0">
                <a:hlinkClick r:id="rId10"/>
              </a:rPr>
              <a:t>://sto.carnet.hr/2017/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11"/>
              </a:rPr>
              <a:t> https</a:t>
            </a:r>
            <a:r>
              <a:rPr lang="hr-HR" dirty="0" smtClean="0">
                <a:hlinkClick r:id="rId11"/>
              </a:rPr>
              <a:t>://meduza.carnet.hr/index.php/media/watch/11672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12"/>
              </a:rPr>
              <a:t> https</a:t>
            </a:r>
            <a:r>
              <a:rPr lang="hr-HR" dirty="0" smtClean="0">
                <a:hlinkClick r:id="rId12"/>
              </a:rPr>
              <a:t>://meduza.carnet.hr/index.php/media/watch/11420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  <p:pic>
        <p:nvPicPr>
          <p:cNvPr id="5" name="Picture 4" descr="Povezana slik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34070" y="781649"/>
            <a:ext cx="2725239" cy="204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6" name="AutoShape 8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8" name="AutoShape 10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0" name="AutoShape 12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2" name="AutoShape 14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" name="Picture 12" descr="Slikovni rezultat za edmo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403" y="1128687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Slikovni rezultat za testmo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9448">
            <a:off x="502509" y="1359372"/>
            <a:ext cx="2570204" cy="1087395"/>
          </a:xfrm>
          <a:prstGeom prst="rect">
            <a:avLst/>
          </a:prstGeom>
          <a:noFill/>
        </p:spPr>
      </p:pic>
      <p:pic>
        <p:nvPicPr>
          <p:cNvPr id="16" name="Picture 18" descr="Slikovni rezultat za mood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28048">
            <a:off x="6291025" y="3845778"/>
            <a:ext cx="4213880" cy="1432552"/>
          </a:xfrm>
          <a:prstGeom prst="rect">
            <a:avLst/>
          </a:prstGeom>
          <a:noFill/>
        </p:spPr>
      </p:pic>
      <p:pic>
        <p:nvPicPr>
          <p:cNvPr id="2068" name="Picture 20" descr="Slikovni rezultat za e-škole, scenariji poučava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5517">
            <a:off x="9068915" y="972064"/>
            <a:ext cx="2604101" cy="2604101"/>
          </a:xfrm>
          <a:prstGeom prst="rect">
            <a:avLst/>
          </a:prstGeom>
          <a:noFill/>
        </p:spPr>
      </p:pic>
      <p:pic>
        <p:nvPicPr>
          <p:cNvPr id="2070" name="Picture 22" descr="Povezana sli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6416">
            <a:off x="4077731" y="1083276"/>
            <a:ext cx="2381250" cy="962025"/>
          </a:xfrm>
          <a:prstGeom prst="rect">
            <a:avLst/>
          </a:prstGeom>
          <a:noFill/>
        </p:spPr>
      </p:pic>
      <p:pic>
        <p:nvPicPr>
          <p:cNvPr id="2072" name="Picture 24" descr="Povezana sli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78789">
            <a:off x="1341820" y="3453413"/>
            <a:ext cx="170497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15" y="838330"/>
            <a:ext cx="4867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168" y="1372243"/>
            <a:ext cx="8203342" cy="40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67" y="875270"/>
            <a:ext cx="5150042" cy="9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6821" y="1217462"/>
            <a:ext cx="7248087" cy="455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u="sng" dirty="0" smtClean="0">
                <a:hlinkClick r:id="rId4"/>
              </a:rPr>
              <a:t>Gimnazija Metković, </a:t>
            </a:r>
            <a:r>
              <a:rPr lang="hr-HR" u="sng" dirty="0" err="1" smtClean="0">
                <a:hlinkClick r:id="rId4"/>
              </a:rPr>
              <a:t>Metković</a:t>
            </a:r>
            <a:endParaRPr lang="hr-HR" dirty="0" smtClean="0"/>
          </a:p>
          <a:p>
            <a:endParaRPr lang="hr-HR" u="sng" dirty="0" smtClean="0">
              <a:hlinkClick r:id="rId5"/>
            </a:endParaRPr>
          </a:p>
          <a:p>
            <a:r>
              <a:rPr lang="hr-HR" u="sng" dirty="0" smtClean="0">
                <a:hlinkClick r:id="rId5"/>
              </a:rPr>
              <a:t>Srednja škola Vela Luka, Vela Luka</a:t>
            </a:r>
            <a:endParaRPr lang="hr-HR" u="sng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20 škola za prvu fazu pilot projekta</a:t>
            </a:r>
          </a:p>
          <a:p>
            <a:endParaRPr lang="pl-PL" dirty="0" smtClean="0"/>
          </a:p>
          <a:p>
            <a:r>
              <a:rPr lang="hr-HR" u="sng" dirty="0" smtClean="0">
                <a:hlinkClick r:id="rId6"/>
              </a:rPr>
              <a:t>Osnovna škola Blato, Blato</a:t>
            </a:r>
            <a:endParaRPr lang="hr-HR" dirty="0" smtClean="0"/>
          </a:p>
          <a:p>
            <a:endParaRPr lang="hr-HR" u="sng" dirty="0" smtClean="0"/>
          </a:p>
          <a:p>
            <a:r>
              <a:rPr lang="hr-HR" u="sng" dirty="0" smtClean="0">
                <a:hlinkClick r:id="rId7"/>
              </a:rPr>
              <a:t>Osnovna škola Ivana Gundulića, Dubrovnik</a:t>
            </a:r>
            <a:endParaRPr lang="hr-HR" u="sng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014" y="700732"/>
            <a:ext cx="7338369" cy="4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11" y="1152526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724" y="675503"/>
            <a:ext cx="11594276" cy="526397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0076" y="690754"/>
            <a:ext cx="758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hlinkClick r:id="rId2"/>
              </a:rPr>
              <a:t>https://www.e-skole.hr/hr/rezultati/digitalna-zrelost-skola/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5545123" y="3757649"/>
            <a:ext cx="6465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</a:t>
            </a:r>
            <a:r>
              <a:rPr lang="vi-VN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U nekim školama u Hrvatskoj i svijetu pojedinci pa čak i cijeli kolektivi na inovativan i kreativan način koriste IKT u svrhu poboljšanja nastavnog procesa, povećanja digitalne kompetencije učenika, kao i u druge svrhe. Međutim, to ne znači odmah da su te škole digitalno zrele. Da bi škola bila sigurna na kojoj je razini digitalne zrelosti treba provesti propisani postupak vrednovanja u skladu s okvirom digitalne zrelosti škola.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308" y="1261585"/>
            <a:ext cx="9621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Digitalno zrele škole*, kako je definirano u sklopu programa e-Škole, su škole na visokom stupnju integriranosti IKT-a u život i rad škole. U digitalno zrelim školama usustavljen je pristup korištenju IKT-a u planiranju i upravljanju školom, kao i u nastavnim i poslovnim procesima. Takva škola djeluje u 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podržavajućem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okružju, s adekvatnim sredstvima, koja ne uključuju samo financijska sredstva već i adekvatno opremljene učionice, kabinete, djelatnike i učenike IKT opremom.</a:t>
            </a:r>
            <a:endParaRPr lang="hr-H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6396" y="2111590"/>
            <a:ext cx="33242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674" y="2608692"/>
            <a:ext cx="3276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61536"/>
            <a:ext cx="4687329" cy="41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76800" y="898094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5" action="ppaction://hlinkfile"/>
              </a:rPr>
              <a:t>file:///G:/Downloads/Prilog-e-Skole_Jutarnji-list_Slobodna-Dalmacija.pdf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80" y="885309"/>
            <a:ext cx="3190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006" y="879261"/>
            <a:ext cx="3228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879" y="3103091"/>
            <a:ext cx="3276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4551" y="1238765"/>
            <a:ext cx="3190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Slikovni rezultat za e šk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3920" y="4547784"/>
            <a:ext cx="3625398" cy="121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-Skole_PPT_A_B_AB" id="{71D731D3-5529-D942-B070-F1A5DD9A5D5A}" vid="{13C306F2-F1C0-CE47-904A-53755D3233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633</Words>
  <Application>Microsoft Office PowerPoint</Application>
  <PresentationFormat>Custom</PresentationFormat>
  <Paragraphs>138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Moja škola je e-Škola                 Ljubica Jerković, Gimnazija Metković 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Provedba edukacije</vt:lpstr>
      <vt:lpstr>Slide 15</vt:lpstr>
      <vt:lpstr>Otvorena  je posebna mreža za nastavnike Yammer</vt:lpstr>
      <vt:lpstr>Slide 17</vt:lpstr>
      <vt:lpstr>Slide 18</vt:lpstr>
      <vt:lpstr>Edukacija nastavnika</vt:lpstr>
      <vt:lpstr>A massive open online course (MOOC /muːk/)</vt:lpstr>
      <vt:lpstr>Slide 21</vt:lpstr>
      <vt:lpstr>Slide 22</vt:lpstr>
      <vt:lpstr>Slide 23</vt:lpstr>
      <vt:lpstr>Slide 24</vt:lpstr>
      <vt:lpstr>Slide 25</vt:lpstr>
      <vt:lpstr>Slide 26</vt:lpstr>
      <vt:lpstr> Učenici nastavljaju samostalno istraživati zanimljivosti o broju Pi ( što se ne stigne u školi ostaje za domaći rad):</vt:lpstr>
      <vt:lpstr>Slide 28</vt:lpstr>
      <vt:lpstr>Libar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Ljubica Jerković</dc:creator>
  <cp:lastModifiedBy>Stanko</cp:lastModifiedBy>
  <cp:revision>168</cp:revision>
  <dcterms:created xsi:type="dcterms:W3CDTF">2016-11-05T22:11:43Z</dcterms:created>
  <dcterms:modified xsi:type="dcterms:W3CDTF">2017-11-04T05:22:59Z</dcterms:modified>
</cp:coreProperties>
</file>