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BC456E-EB39-4739-A1DD-85EACF2B1808}" type="datetimeFigureOut">
              <a:rPr lang="hr-HR" smtClean="0"/>
              <a:t>2.11.2017.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CB05D-F308-42FC-A8D9-6990B4A0D0BB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Individualizirani odgojno obrazovni program, IOOP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Dubrovnik, 2.11.2017.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Posebni program uz individualizirane postupke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(6) Posebni programi uz individualizirane postupke provode se u školama sukladno Mreži školskih ustanova ili uz suglasnost Ministarstva. </a:t>
            </a:r>
          </a:p>
          <a:p>
            <a:r>
              <a:rPr lang="hr-HR" dirty="0" smtClean="0"/>
              <a:t> (7) Iznimno, posebni program uz individualizirane postupke može se izvoditi i </a:t>
            </a:r>
            <a:r>
              <a:rPr lang="hr-HR" b="1" dirty="0" smtClean="0"/>
              <a:t>u redovitome razrednom odjelu škole ako na području jedinice lokalne samouprave nije ustrojen posebni razredni odjel, a provodi ga učitelj/nastavnik uz savjetodavnu potporu stručnih suradnika škole i/ili stručnoga tima iz članka 21. ovog pravilnika. </a:t>
            </a:r>
            <a:endParaRPr lang="hr-H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Obaveze nastavnika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Temeljito proučiti dokumentaciju o učeniku u dogovoru sa stručnim suradnicima (etički kodeks) </a:t>
            </a:r>
            <a:endParaRPr lang="hr-HR" dirty="0" smtClean="0"/>
          </a:p>
          <a:p>
            <a:r>
              <a:rPr lang="vi-VN" dirty="0" smtClean="0"/>
              <a:t> Izrada IOOP-a (u e-dnevniku ) </a:t>
            </a:r>
            <a:endParaRPr lang="hr-HR" dirty="0" smtClean="0"/>
          </a:p>
          <a:p>
            <a:r>
              <a:rPr lang="vi-VN" dirty="0" smtClean="0"/>
              <a:t> Realizacija IOOP-a </a:t>
            </a:r>
            <a:endParaRPr lang="hr-HR" dirty="0" smtClean="0"/>
          </a:p>
          <a:p>
            <a:r>
              <a:rPr lang="vi-VN" dirty="0" smtClean="0"/>
              <a:t> Pripremati i izrađivati specifična nastavna sredstva i pomagala (individualno) </a:t>
            </a:r>
            <a:endParaRPr lang="hr-HR" dirty="0" smtClean="0"/>
          </a:p>
          <a:p>
            <a:r>
              <a:rPr lang="vi-VN" dirty="0" smtClean="0"/>
              <a:t> Voditi zabilješke o problemima, značajkama i rezultatima</a:t>
            </a:r>
            <a:endParaRPr lang="hr-HR" dirty="0" smtClean="0"/>
          </a:p>
          <a:p>
            <a:r>
              <a:rPr lang="vi-VN" dirty="0" smtClean="0"/>
              <a:t> Samovrednovanje </a:t>
            </a:r>
            <a:endParaRPr lang="hr-HR" dirty="0" smtClean="0"/>
          </a:p>
          <a:p>
            <a:r>
              <a:rPr lang="vi-VN" dirty="0" smtClean="0"/>
              <a:t> Zatražiti pomoć!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Koraci u izradi IOOP-a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Priprema za izradu IOOP-a </a:t>
            </a:r>
          </a:p>
          <a:p>
            <a:r>
              <a:rPr lang="hr-HR" dirty="0" smtClean="0"/>
              <a:t>Upoznati se sa (stručna služba, NV, roditelji…) </a:t>
            </a:r>
          </a:p>
          <a:p>
            <a:r>
              <a:rPr lang="hr-HR" dirty="0" smtClean="0"/>
              <a:t>rješenjem </a:t>
            </a:r>
          </a:p>
          <a:p>
            <a:r>
              <a:rPr lang="hr-HR" dirty="0" smtClean="0"/>
              <a:t> vrstom teškoća </a:t>
            </a:r>
          </a:p>
          <a:p>
            <a:r>
              <a:rPr lang="hr-HR" dirty="0" smtClean="0"/>
              <a:t> posljedicama na odgojno obrazovni proces </a:t>
            </a:r>
          </a:p>
          <a:p>
            <a:r>
              <a:rPr lang="hr-HR" dirty="0" smtClean="0"/>
              <a:t>Važno je upoznati dijete! 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Izrada IOOP-a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Inicijalna procjena</a:t>
            </a:r>
          </a:p>
          <a:p>
            <a:r>
              <a:rPr lang="hr-HR" dirty="0" smtClean="0"/>
              <a:t> 2. Plan podrške </a:t>
            </a:r>
          </a:p>
          <a:p>
            <a:r>
              <a:rPr lang="hr-HR" dirty="0" smtClean="0"/>
              <a:t>3. Vrednovanje i ocjenjivanje postignuća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Inicijalna procjena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Utvrđivanje sposobnosti (tehnika čitanja, pisanja, razumijevanja, usmenog i pismenog izražavanja, slušanja, korištenja pribora, radne navike…) </a:t>
            </a:r>
            <a:endParaRPr lang="hr-HR" dirty="0" smtClean="0"/>
          </a:p>
          <a:p>
            <a:r>
              <a:rPr lang="vi-VN" dirty="0" smtClean="0"/>
              <a:t> Razine znanja (prisjećanje, prepoznavanje, reprodukcija, operativnost, stvaralačku procjenu kvalitete znanja koja ovisi o stupnju usvojenosti činjenica i generalizacija). Težište je stjecanje operativno funkcionalnih znanja. </a:t>
            </a:r>
            <a:endParaRPr lang="hr-HR" dirty="0" smtClean="0"/>
          </a:p>
          <a:p>
            <a:r>
              <a:rPr lang="vi-VN" dirty="0" smtClean="0"/>
              <a:t> Interesa (što voli raditi, motivacija…) </a:t>
            </a:r>
            <a:endParaRPr lang="hr-HR" dirty="0" smtClean="0"/>
          </a:p>
          <a:p>
            <a:r>
              <a:rPr lang="vi-VN" dirty="0" smtClean="0"/>
              <a:t> Potreba (što treba razvijati, na čemu treba raditi…)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TABLICE ZA IZRADU IOOP-a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Mjesec   LISTOPAD </a:t>
            </a:r>
          </a:p>
          <a:p>
            <a:r>
              <a:rPr lang="hr-HR" dirty="0" smtClean="0"/>
              <a:t>SADRŽAJ EDUKACIJE (ključni pojmovi) </a:t>
            </a:r>
          </a:p>
          <a:p>
            <a:pPr>
              <a:buNone/>
            </a:pPr>
            <a:r>
              <a:rPr lang="hr-HR" dirty="0" smtClean="0"/>
              <a:t>	NAVESTI KLJUČNE POJMOVE I PODRUČJA KOJA SE OBRAĐUJU PREMA PLANU I PROGRAMU U OVOM MJESECU</a:t>
            </a:r>
          </a:p>
          <a:p>
            <a:r>
              <a:rPr lang="hr-HR" dirty="0" smtClean="0"/>
              <a:t> Ciljevi za zadaće učenika (obrazovna postignuća) </a:t>
            </a:r>
          </a:p>
          <a:p>
            <a:pPr>
              <a:buNone/>
            </a:pPr>
            <a:r>
              <a:rPr lang="hr-HR" dirty="0" smtClean="0"/>
              <a:t>	Što očekujemo da će učenik iz navedenog područja savladati </a:t>
            </a:r>
          </a:p>
          <a:p>
            <a:r>
              <a:rPr lang="hr-HR" dirty="0" smtClean="0"/>
              <a:t>Aktivnosti za učenika </a:t>
            </a:r>
          </a:p>
          <a:p>
            <a:pPr>
              <a:buNone/>
            </a:pPr>
            <a:r>
              <a:rPr lang="hr-HR" dirty="0" smtClean="0"/>
              <a:t>	Kako nešto provesti? Koje su aktivnosti prikladne za učenika kako bi se postigao željeni cilj? </a:t>
            </a:r>
          </a:p>
          <a:p>
            <a:r>
              <a:rPr lang="hr-HR" dirty="0" smtClean="0"/>
              <a:t>Strategije podrške (metode, sredstva, oblici, postupci, zahtjevi) </a:t>
            </a:r>
          </a:p>
          <a:p>
            <a:pPr>
              <a:buNone/>
            </a:pPr>
            <a:r>
              <a:rPr lang="hr-HR" dirty="0" smtClean="0"/>
              <a:t>	Na koji način poticati, motivirati i uključivati učenika u rad	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Praćenje i vrednovanje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skladu s planiranim </a:t>
            </a:r>
          </a:p>
          <a:p>
            <a:r>
              <a:rPr lang="hr-HR" dirty="0" smtClean="0"/>
              <a:t> Praćenje i vrednovanje je temelj novog planiranja </a:t>
            </a:r>
          </a:p>
          <a:p>
            <a:r>
              <a:rPr lang="hr-HR" dirty="0" smtClean="0"/>
              <a:t>Roditelj mora biti upoznat s evaluacijom IOOP-a na kraju polugodišta i na kraju školske godine 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</a:p>
          <a:p>
            <a:r>
              <a:rPr lang="hr-HR" smtClean="0"/>
              <a:t>Luči </a:t>
            </a:r>
            <a:r>
              <a:rPr lang="hr-HR" dirty="0" smtClean="0"/>
              <a:t>Lončar, agencija za odgoj i obrazovanje</a:t>
            </a:r>
          </a:p>
          <a:p>
            <a:r>
              <a:rPr lang="hr-HR" dirty="0" smtClean="0"/>
              <a:t>Ivančić, Đ. (2010.): Diferencirana nastava u inkluzivnoj školi, Alka, Zagreb </a:t>
            </a:r>
          </a:p>
          <a:p>
            <a:r>
              <a:rPr lang="hr-HR" dirty="0" smtClean="0"/>
              <a:t> Galić-Jusić,I. (2004.): Djeca s teškoćama u učenju, Ostvarenje, Lekenik </a:t>
            </a:r>
          </a:p>
          <a:p>
            <a:r>
              <a:rPr lang="hr-HR" dirty="0" smtClean="0"/>
              <a:t>Horvatić, S.I., Wiedner,s. (2003.): Dijete s posebnim potrebama, Ostavrenje, Zagreb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8800" b="1" dirty="0" smtClean="0"/>
              <a:t>IOOP</a:t>
            </a:r>
            <a:endParaRPr lang="hr-HR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Primjereni programi odgoja i obrazovanja učenika su: </a:t>
            </a:r>
          </a:p>
          <a:p>
            <a:r>
              <a:rPr lang="hr-HR" dirty="0" smtClean="0"/>
              <a:t> redoviti program uz individualizirane postupke </a:t>
            </a:r>
          </a:p>
          <a:p>
            <a:r>
              <a:rPr lang="hr-HR" dirty="0" smtClean="0"/>
              <a:t> redoviti program uz prilagodbu sadržaja i individualizirane postupke</a:t>
            </a:r>
          </a:p>
          <a:p>
            <a:r>
              <a:rPr lang="hr-HR" dirty="0" smtClean="0"/>
              <a:t> posebni program uz individualizirane postupke, </a:t>
            </a:r>
          </a:p>
          <a:p>
            <a:r>
              <a:rPr lang="hr-HR" dirty="0" smtClean="0"/>
              <a:t> posebni programi za stjecanje kompetencija u aktivnostima svakodnevnoga života i rada uz individualizirane postupke.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7200" dirty="0" smtClean="0"/>
              <a:t/>
            </a:r>
            <a:br>
              <a:rPr lang="hr-HR" sz="7200" dirty="0" smtClean="0"/>
            </a:br>
            <a:r>
              <a:rPr lang="vi-VN" sz="5300" dirty="0" smtClean="0"/>
              <a:t>Redoviti program uz individualizirane postupke </a:t>
            </a:r>
            <a:endParaRPr lang="hr-HR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• Članak 5. </a:t>
            </a:r>
            <a:endParaRPr lang="hr-HR" dirty="0" smtClean="0"/>
          </a:p>
          <a:p>
            <a:r>
              <a:rPr lang="vi-VN" dirty="0" smtClean="0"/>
              <a:t>• (1) Redoviti program uz individualizirane postupke određuje se učenicima koji s obzirom na vrstu teškoće </a:t>
            </a:r>
            <a:r>
              <a:rPr lang="vi-VN" b="1" dirty="0" smtClean="0"/>
              <a:t>mogu svladavati redoviti nastavni plan i program/kurikulum bez sadržajnog ograničavanja, ali su im zbog specifičnosti u funkcioniranju potrebni individualizirani postupci u radu.</a:t>
            </a:r>
            <a:endParaRPr lang="hr-HR" b="1" dirty="0" smtClean="0"/>
          </a:p>
          <a:p>
            <a:r>
              <a:rPr lang="vi-VN" dirty="0" smtClean="0"/>
              <a:t> • (2) Individualizirani postupci omogućavaju različite oblike potpore, prema potrebama učenika, i to s obzirom na: </a:t>
            </a:r>
            <a:r>
              <a:rPr lang="vi-VN" b="1" dirty="0" smtClean="0"/>
              <a:t>samostalnost učenika; vrijeme rada; metode rada; provjeravanje vještina, znanja i sposobnosti učenika; praćenje i vrednovanje postignuća učenika; aktivnost učenika; tehnološka, didaktička i/ili rehabilitacijska sredstva za rad i primjerene prostorne uvjete.</a:t>
            </a:r>
            <a:endParaRPr lang="hr-H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vi-VN" sz="4800" dirty="0" smtClean="0"/>
              <a:t>Redoviti program uz individualizirane postupke </a:t>
            </a:r>
            <a:endParaRPr lang="hr-HR" sz="4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(3) Individualizirani postupci mogu biti iz jednog, više ili svih predmeta te za svakoga pojedinog učenika iz stavka 2. ovog članka trebaju biti razrađeni kao </a:t>
            </a:r>
            <a:r>
              <a:rPr lang="vi-VN" b="1" dirty="0" smtClean="0"/>
              <a:t>pisani dokument</a:t>
            </a:r>
            <a:r>
              <a:rPr lang="vi-VN" dirty="0" smtClean="0"/>
              <a:t>, a izrađuju ga učitelji/nastavnici u suradnji sa stručnim suradnicima škole te su ga dužni dati na uvid roditelju/skrbniku učenika tijekom prve polovice polugodišta. </a:t>
            </a:r>
            <a:endParaRPr lang="hr-HR" dirty="0" smtClean="0"/>
          </a:p>
          <a:p>
            <a:r>
              <a:rPr lang="vi-VN" dirty="0" smtClean="0"/>
              <a:t>• (4) Redoviti program uz individualizirane postupke provodi se u redovitome razrednom odjelu škole, a </a:t>
            </a:r>
            <a:r>
              <a:rPr lang="vi-VN" b="1" dirty="0" smtClean="0"/>
              <a:t>provode ga učitelji/nastavnici koji izvode nastavu i ostalim učenicima u tom razrednom odjelu.</a:t>
            </a:r>
            <a:endParaRPr lang="hr-H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dirty="0" smtClean="0"/>
              <a:t>Redoviti program uz prilagodbu sadržaja i individualizirane postupke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(1) Redoviti program uz prilagodbu sadržaja i individualizirane postupke određuje se učenicima koji s obzirom na vrstu teškoće </a:t>
            </a:r>
            <a:r>
              <a:rPr lang="vi-VN" b="1" dirty="0" smtClean="0"/>
              <a:t>ne mogu svladavati nastavni plan i program/kurikulum bez sadržajnog ograničavanja </a:t>
            </a:r>
            <a:r>
              <a:rPr lang="vi-VN" dirty="0" smtClean="0"/>
              <a:t>te im je zbog specifičnosti u funkcioniranju potreban individualizirani pristup u radu i sadržajna prilagodba. </a:t>
            </a:r>
            <a:endParaRPr lang="hr-HR" dirty="0" smtClean="0"/>
          </a:p>
          <a:p>
            <a:r>
              <a:rPr lang="vi-VN" dirty="0" smtClean="0"/>
              <a:t> (2) Redoviti program uz prilagodbu sadržaja i individualizirane postupke je redoviti program koji se </a:t>
            </a:r>
            <a:r>
              <a:rPr lang="vi-VN" b="1" dirty="0" smtClean="0"/>
              <a:t>sadržajno i metodički prilagođava učeniku.</a:t>
            </a:r>
            <a:endParaRPr lang="hr-H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dirty="0" smtClean="0"/>
              <a:t>Redoviti program uz prilagodbu sadržaja i individualizirane postupke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(3) Sadržajna prilagodba podrazumijeva individualiziranu prilagodbu nastavnih sadržaja redovitog programa sukladno sposobnostima i sklonostima učenika, a zahtijeva smanjivanje opsega nastavnih sadržaja. Opseg nastavnih sadržaja može se umanjiti </a:t>
            </a:r>
            <a:r>
              <a:rPr lang="vi-VN" b="1" dirty="0" smtClean="0"/>
              <a:t>do najniže razine usvojenosti obrazovnih postignuća propisanih nastavnim planom i programom/kurikulumom za razred u koji je učenik uključen, a iznad razine posebnog programa. </a:t>
            </a:r>
            <a:endParaRPr lang="hr-HR" b="1" dirty="0" smtClean="0"/>
          </a:p>
          <a:p>
            <a:r>
              <a:rPr lang="vi-VN" dirty="0" smtClean="0"/>
              <a:t> (4) Redoviti program uz prilagodbu sadržaja i individualizirane postupke može biti iz jednog, više ili svih predmeta, a </a:t>
            </a:r>
            <a:r>
              <a:rPr lang="vi-VN" b="1" dirty="0" smtClean="0"/>
              <a:t>izrađuju ga kao pisani dokument učitelji/nastavnici za svaki pojedini nastavni predmet u suradnji sa stručnim suradnicima škole te su ga dužni dati na uvid roditelju/skrbniku učenika tijekom prve polovice polugodišta.</a:t>
            </a:r>
            <a:endParaRPr lang="hr-H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dirty="0" smtClean="0"/>
              <a:t>Redoviti program uz prilagodbu sadržaja i individualizirane postupke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(5) Redoviti program uz prilagodbu sadržaja i individualizirane postupke provodi se u </a:t>
            </a:r>
            <a:r>
              <a:rPr lang="hr-HR" b="1" dirty="0" smtClean="0"/>
              <a:t>redovitome razrednom odjelu škole</a:t>
            </a:r>
            <a:r>
              <a:rPr lang="hr-HR" dirty="0" smtClean="0"/>
              <a:t>, a provode ga učitelji/nastavnici koji izvode nastavu i ostalim učenicima u tom razrednom odjelu. </a:t>
            </a:r>
          </a:p>
          <a:p>
            <a:r>
              <a:rPr lang="hr-HR" dirty="0" smtClean="0"/>
              <a:t> (6) Redoviti program uz prilagodbu sadržaja i individualizirane postupke može se provoditi i u posebnome razrednom odjelu škole kada su učeniku, s obzirom na vrstu teškoća i specifičnosti funkcioniranja koje ugrožavaju njegovu osobnu sigurnost ili sigurnost drugih učenika, potrebni posebni uvjeti odgoja i </a:t>
            </a:r>
            <a:r>
              <a:rPr lang="hr-HR" dirty="0" err="1" smtClean="0"/>
              <a:t>obrazovanj</a:t>
            </a:r>
            <a:endParaRPr lang="hr-HR" dirty="0" smtClean="0"/>
          </a:p>
          <a:p>
            <a:r>
              <a:rPr lang="hr-HR" dirty="0" smtClean="0"/>
              <a:t>(7) Program iz stavka 6. ovog članka provodi se u školama sukladno Mreži školskih ustanova ili uz suglasnost Ministarstva. •</a:t>
            </a:r>
          </a:p>
          <a:p>
            <a:r>
              <a:rPr lang="hr-HR" dirty="0" smtClean="0"/>
              <a:t>(8) Redoviti program uz prilagodbu sadržaja i individualizirane postupke u školi, koja ima suglasnost ministarstva za osiguravanje posebnih uvjeta odgoja i obrazovanja, može se odrediti učenicima kojima su, s obzirom na vrstu teškoće i specifičnosti funkcioniranja, potrebni posebni uvjeti odgoja i obrazovanja, a oni se ponajprije odnose na višegodišnju habilitaciju/rehabilitaciju učenika.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Posebni program uz individualizirane postupke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Članak 8. </a:t>
            </a:r>
            <a:endParaRPr lang="hr-HR" dirty="0" smtClean="0"/>
          </a:p>
          <a:p>
            <a:r>
              <a:rPr lang="vi-VN" dirty="0" smtClean="0"/>
              <a:t> (1) Posebni program uz individualizirane postupke </a:t>
            </a:r>
            <a:r>
              <a:rPr lang="vi-VN" b="1" dirty="0" smtClean="0"/>
              <a:t>čini posebno strukturirani sadržaj nastavnih planova i programa/kurikuluma izrađen prema mogućnostima i sposobnostima učenika. </a:t>
            </a:r>
            <a:endParaRPr lang="hr-HR" b="1" dirty="0" smtClean="0"/>
          </a:p>
          <a:p>
            <a:r>
              <a:rPr lang="vi-VN" dirty="0" smtClean="0"/>
              <a:t> (2) Posebni program uz individualizirane postupke određuje se učenicima koji s obzirom na njihovo funkcioniranje uvjetovano vrstom teškoće i/ili postojanje više vrsta </a:t>
            </a:r>
            <a:r>
              <a:rPr lang="vi-VN" b="1" dirty="0" smtClean="0"/>
              <a:t>teškoća ne mogu svladavati redoviti program uz individualizirane postupke ili redoviti program uz prilagodbu sadržaja i individualizirane postupke. </a:t>
            </a:r>
            <a:endParaRPr lang="hr-HR" b="1" dirty="0" smtClean="0"/>
          </a:p>
          <a:p>
            <a:r>
              <a:rPr lang="vi-VN" dirty="0" smtClean="0"/>
              <a:t> (3) Posebni program uz individualizirane postupke </a:t>
            </a:r>
            <a:r>
              <a:rPr lang="vi-VN" b="1" dirty="0" smtClean="0"/>
              <a:t>može biti iz svih ili pojedinih predmeta. </a:t>
            </a:r>
            <a:r>
              <a:rPr lang="vi-VN" dirty="0" smtClean="0"/>
              <a:t>Ako je samo iz pojedinih predmeta, tada učenik ostale predmete prema svojim sposobnostima svladava po redovitome programu uz individualizirane postupke ili redovitome programu uz prilagodbu sadržaja i individualizirane postupke. 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Posebni program uz individualizirane postupke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(4) Posebni program uz individualizirane postupke iz svih predmeta provodi se u posebnim razrednim odjelima škole, a provodi ga edukacijski rehabilitator i učitelj/nastavnik sukladno Zakonu i provedbenom propisu koji propisuje odgovarajuću vrstu obrazovanja učitelja, nastavnika i stručnih suradnika. </a:t>
            </a:r>
          </a:p>
          <a:p>
            <a:r>
              <a:rPr lang="hr-HR" dirty="0" smtClean="0"/>
              <a:t>(5) Posebni program uz individualizirane postupke iz pojedinih predmeta </a:t>
            </a:r>
            <a:r>
              <a:rPr lang="hr-HR" b="1" dirty="0" smtClean="0"/>
              <a:t>provodi se u posebnim razrednim odjelima, dok se redoviti program uz individualizirane postupke ili redoviti program uz prilagodbu sadržaja i individualizirane postupke iz ostalih predmeta provodi u redovitome razrednom odjelu. </a:t>
            </a:r>
            <a:r>
              <a:rPr lang="hr-HR" dirty="0" smtClean="0"/>
              <a:t>Matični razredni odjel učenika je onaj razredni odjel u kojem učenik svladava više od 70% nastavne satnice obrazovnih programa.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1223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Wingdings 2</vt:lpstr>
      <vt:lpstr>Flow</vt:lpstr>
      <vt:lpstr>Individualizirani odgojno obrazovni program, IOOP</vt:lpstr>
      <vt:lpstr>IOOP</vt:lpstr>
      <vt:lpstr> Redoviti program uz individualizirane postupke </vt:lpstr>
      <vt:lpstr>Redoviti program uz individualizirane postupke </vt:lpstr>
      <vt:lpstr>Redoviti program uz prilagodbu sadržaja i individualizirane postupke</vt:lpstr>
      <vt:lpstr>Redoviti program uz prilagodbu sadržaja i individualizirane postupke</vt:lpstr>
      <vt:lpstr>Redoviti program uz prilagodbu sadržaja i individualizirane postupke</vt:lpstr>
      <vt:lpstr>Posebni program uz individualizirane postupke</vt:lpstr>
      <vt:lpstr>Posebni program uz individualizirane postupke</vt:lpstr>
      <vt:lpstr>Posebni program uz individualizirane postupke</vt:lpstr>
      <vt:lpstr>Obaveze nastavnika </vt:lpstr>
      <vt:lpstr>Koraci u izradi IOOP-a</vt:lpstr>
      <vt:lpstr>Izrada IOOP-a</vt:lpstr>
      <vt:lpstr>Inicijalna procjena </vt:lpstr>
      <vt:lpstr>TABLICE ZA IZRADU IOOP-a </vt:lpstr>
      <vt:lpstr>Praćenje i vrednovanje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Individualizirani odgojno obrazovni program, IOOP</dc:title>
  <dc:creator>Korisnik</dc:creator>
  <cp:lastModifiedBy>Korisnik</cp:lastModifiedBy>
  <cp:revision>2</cp:revision>
  <dcterms:created xsi:type="dcterms:W3CDTF">2017-11-01T20:16:41Z</dcterms:created>
  <dcterms:modified xsi:type="dcterms:W3CDTF">2017-11-02T15:19:59Z</dcterms:modified>
</cp:coreProperties>
</file>