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40" d="100"/>
          <a:sy n="40" d="100"/>
        </p:scale>
        <p:origin x="-120" y="-7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3C9CA-F65F-4278-A0CD-77593817C906}" type="datetimeFigureOut">
              <a:rPr lang="hr-BA" smtClean="0"/>
              <a:pPr/>
              <a:t>14.11.2017.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005A-B73C-4329-87A1-A278CA0A95A1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601805573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3C9CA-F65F-4278-A0CD-77593817C906}" type="datetimeFigureOut">
              <a:rPr lang="hr-BA" smtClean="0"/>
              <a:pPr/>
              <a:t>14.11.2017.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005A-B73C-4329-87A1-A278CA0A95A1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3000392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3C9CA-F65F-4278-A0CD-77593817C906}" type="datetimeFigureOut">
              <a:rPr lang="hr-BA" smtClean="0"/>
              <a:pPr/>
              <a:t>14.11.2017.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005A-B73C-4329-87A1-A278CA0A95A1}" type="slidenum">
              <a:rPr lang="hr-BA" smtClean="0"/>
              <a:pPr/>
              <a:t>‹#›</a:t>
            </a:fld>
            <a:endParaRPr lang="hr-B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2003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3C9CA-F65F-4278-A0CD-77593817C906}" type="datetimeFigureOut">
              <a:rPr lang="hr-BA" smtClean="0"/>
              <a:pPr/>
              <a:t>14.11.2017.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005A-B73C-4329-87A1-A278CA0A95A1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573477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3C9CA-F65F-4278-A0CD-77593817C906}" type="datetimeFigureOut">
              <a:rPr lang="hr-BA" smtClean="0"/>
              <a:pPr/>
              <a:t>14.11.2017.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005A-B73C-4329-87A1-A278CA0A95A1}" type="slidenum">
              <a:rPr lang="hr-BA" smtClean="0"/>
              <a:pPr/>
              <a:t>‹#›</a:t>
            </a:fld>
            <a:endParaRPr lang="hr-B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679912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3C9CA-F65F-4278-A0CD-77593817C906}" type="datetimeFigureOut">
              <a:rPr lang="hr-BA" smtClean="0"/>
              <a:pPr/>
              <a:t>14.11.2017.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005A-B73C-4329-87A1-A278CA0A95A1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20338414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3C9CA-F65F-4278-A0CD-77593817C906}" type="datetimeFigureOut">
              <a:rPr lang="hr-BA" smtClean="0"/>
              <a:pPr/>
              <a:t>14.11.2017.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005A-B73C-4329-87A1-A278CA0A95A1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608604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3C9CA-F65F-4278-A0CD-77593817C906}" type="datetimeFigureOut">
              <a:rPr lang="hr-BA" smtClean="0"/>
              <a:pPr/>
              <a:t>14.11.2017.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005A-B73C-4329-87A1-A278CA0A95A1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1544645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3C9CA-F65F-4278-A0CD-77593817C906}" type="datetimeFigureOut">
              <a:rPr lang="hr-BA" smtClean="0"/>
              <a:pPr/>
              <a:t>14.11.2017.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005A-B73C-4329-87A1-A278CA0A95A1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1827393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3C9CA-F65F-4278-A0CD-77593817C906}" type="datetimeFigureOut">
              <a:rPr lang="hr-BA" smtClean="0"/>
              <a:pPr/>
              <a:t>14.11.2017.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005A-B73C-4329-87A1-A278CA0A95A1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171953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3C9CA-F65F-4278-A0CD-77593817C906}" type="datetimeFigureOut">
              <a:rPr lang="hr-BA" smtClean="0"/>
              <a:pPr/>
              <a:t>14.11.2017.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005A-B73C-4329-87A1-A278CA0A95A1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158706903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3C9CA-F65F-4278-A0CD-77593817C906}" type="datetimeFigureOut">
              <a:rPr lang="hr-BA" smtClean="0"/>
              <a:pPr/>
              <a:t>14.11.2017.</a:t>
            </a:fld>
            <a:endParaRPr lang="hr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005A-B73C-4329-87A1-A278CA0A95A1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363548150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3C9CA-F65F-4278-A0CD-77593817C906}" type="datetimeFigureOut">
              <a:rPr lang="hr-BA" smtClean="0"/>
              <a:pPr/>
              <a:t>14.11.2017.</a:t>
            </a:fld>
            <a:endParaRPr lang="hr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005A-B73C-4329-87A1-A278CA0A95A1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413214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3C9CA-F65F-4278-A0CD-77593817C906}" type="datetimeFigureOut">
              <a:rPr lang="hr-BA" smtClean="0"/>
              <a:pPr/>
              <a:t>14.11.2017.</a:t>
            </a:fld>
            <a:endParaRPr lang="hr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005A-B73C-4329-87A1-A278CA0A95A1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105981496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3C9CA-F65F-4278-A0CD-77593817C906}" type="datetimeFigureOut">
              <a:rPr lang="hr-BA" smtClean="0"/>
              <a:pPr/>
              <a:t>14.11.2017.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005A-B73C-4329-87A1-A278CA0A95A1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248943295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3C9CA-F65F-4278-A0CD-77593817C906}" type="datetimeFigureOut">
              <a:rPr lang="hr-BA" smtClean="0"/>
              <a:pPr/>
              <a:t>14.11.2017.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005A-B73C-4329-87A1-A278CA0A95A1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333985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3C9CA-F65F-4278-A0CD-77593817C906}" type="datetimeFigureOut">
              <a:rPr lang="hr-BA" smtClean="0"/>
              <a:pPr/>
              <a:t>14.11.2017.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8BB005A-B73C-4329-87A1-A278CA0A95A1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261004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8" r:id="rId1"/>
    <p:sldLayoutId id="2147483989" r:id="rId2"/>
    <p:sldLayoutId id="2147483990" r:id="rId3"/>
    <p:sldLayoutId id="2147483991" r:id="rId4"/>
    <p:sldLayoutId id="2147483992" r:id="rId5"/>
    <p:sldLayoutId id="2147483993" r:id="rId6"/>
    <p:sldLayoutId id="2147483994" r:id="rId7"/>
    <p:sldLayoutId id="2147483995" r:id="rId8"/>
    <p:sldLayoutId id="2147483996" r:id="rId9"/>
    <p:sldLayoutId id="2147483997" r:id="rId10"/>
    <p:sldLayoutId id="2147483998" r:id="rId11"/>
    <p:sldLayoutId id="2147483999" r:id="rId12"/>
    <p:sldLayoutId id="2147484000" r:id="rId13"/>
    <p:sldLayoutId id="2147484001" r:id="rId14"/>
    <p:sldLayoutId id="2147484002" r:id="rId15"/>
    <p:sldLayoutId id="214748400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9309" y="945930"/>
            <a:ext cx="7434693" cy="3384331"/>
          </a:xfrm>
        </p:spPr>
        <p:txBody>
          <a:bodyPr/>
          <a:lstStyle/>
          <a:p>
            <a:pPr algn="ctr"/>
            <a:r>
              <a:rPr lang="hr-BA" sz="4400" b="1" dirty="0">
                <a:solidFill>
                  <a:schemeClr val="tx1"/>
                </a:solidFill>
                <a:latin typeface="Algerian" panose="04020705040A02060702" pitchFamily="82" charset="0"/>
              </a:rPr>
              <a:t>VREDNOVANJE, VAŽNA ETAPA ODGOJNO -  OBRAZOVNOG PROCESA</a:t>
            </a:r>
            <a:r>
              <a:rPr lang="hr-BA" sz="4400" dirty="0"/>
              <a:t/>
            </a:r>
            <a:br>
              <a:rPr lang="hr-BA" sz="4400" dirty="0"/>
            </a:br>
            <a:endParaRPr lang="hr-BA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6" y="4887309"/>
            <a:ext cx="9581348" cy="1545021"/>
          </a:xfrm>
        </p:spPr>
        <p:txBody>
          <a:bodyPr>
            <a:noAutofit/>
          </a:bodyPr>
          <a:lstStyle/>
          <a:p>
            <a:pPr algn="l"/>
            <a:r>
              <a:rPr lang="hr-BA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ŽSV, 2. studenoga 2017.</a:t>
            </a:r>
          </a:p>
          <a:p>
            <a:pPr algn="l"/>
            <a:r>
              <a:rPr lang="hr-BA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Dubovnik                                                         Marija Raič Raguž, prof.</a:t>
            </a:r>
          </a:p>
          <a:p>
            <a:pPr algn="l"/>
            <a:r>
              <a:rPr lang="hr-BA" sz="20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BA" sz="20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OŠ don </a:t>
            </a:r>
            <a:r>
              <a:rPr lang="hr-BA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Mihovila Pavlinovića, Metković  </a:t>
            </a:r>
            <a:endParaRPr lang="hr-BA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837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93683"/>
            <a:ext cx="8596668" cy="977462"/>
          </a:xfrm>
        </p:spPr>
        <p:txBody>
          <a:bodyPr/>
          <a:lstStyle/>
          <a:p>
            <a:pPr algn="ctr"/>
            <a:r>
              <a:rPr lang="hr-B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endParaRPr lang="hr-BA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81353"/>
            <a:ext cx="8596668" cy="41600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hr-B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Školska dokimologija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r-B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Ocjenjivanje – jednostavan proces?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r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Učitelj poučava - učenik uči - učitelj </a:t>
            </a:r>
            <a:r>
              <a:rPr lang="hr-B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zatim provjerava </a:t>
            </a:r>
            <a:r>
              <a:rPr lang="hr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naučeno </a:t>
            </a:r>
            <a:r>
              <a:rPr lang="hr-B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gradivo i ocjenjuje učenika</a:t>
            </a:r>
            <a:r>
              <a:rPr lang="hr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r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li to baš tako?!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hr-BA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Vrednovati kompetencije učenika (znanja, vještine, vrijednosti, navike i stavove) je složen i kompleksan postupak.</a:t>
            </a:r>
            <a:endParaRPr lang="hr-BA" sz="28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080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072055"/>
            <a:ext cx="8596668" cy="4593021"/>
          </a:xfrm>
        </p:spPr>
        <p:txBody>
          <a:bodyPr>
            <a:normAutofit/>
          </a:bodyPr>
          <a:lstStyle/>
          <a:p>
            <a:pPr algn="ctr"/>
            <a:r>
              <a:rPr lang="hr-BA" sz="2800" b="1" dirty="0" smtClean="0"/>
              <a:t>Potrebno je znati:</a:t>
            </a:r>
            <a:r>
              <a:rPr lang="hr-BA" sz="2800" b="1" dirty="0"/>
              <a:t> </a:t>
            </a:r>
            <a:r>
              <a:rPr lang="hr-BA" sz="2800" b="1" dirty="0" smtClean="0"/>
              <a:t/>
            </a:r>
            <a:br>
              <a:rPr lang="hr-BA" sz="2800" b="1" dirty="0" smtClean="0"/>
            </a:br>
            <a:r>
              <a:rPr lang="hr-BA" sz="2400" dirty="0" smtClean="0">
                <a:solidFill>
                  <a:schemeClr val="tx1"/>
                </a:solidFill>
              </a:rPr>
              <a:t/>
            </a:r>
            <a:br>
              <a:rPr lang="hr-BA" sz="2400" dirty="0" smtClean="0">
                <a:solidFill>
                  <a:schemeClr val="tx1"/>
                </a:solidFill>
              </a:rPr>
            </a:br>
            <a:r>
              <a:rPr lang="hr-B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što želimo vrednovati</a:t>
            </a:r>
            <a:br>
              <a:rPr lang="hr-B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koji su preduvjeti prepreke</a:t>
            </a:r>
            <a:r>
              <a:rPr lang="hr-B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izazovi i čimbenici koji utječu na </a:t>
            </a:r>
            <a:r>
              <a:rPr lang="hr-B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vrednovanje</a:t>
            </a:r>
            <a:br>
              <a:rPr lang="hr-B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kako </a:t>
            </a:r>
            <a:r>
              <a:rPr lang="hr-B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unaprijediti </a:t>
            </a:r>
            <a:r>
              <a:rPr lang="hr-B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vrednovanje</a:t>
            </a:r>
            <a:br>
              <a:rPr lang="hr-B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400" dirty="0">
                <a:solidFill>
                  <a:schemeClr val="tx1"/>
                </a:solidFill>
              </a:rPr>
              <a:t/>
            </a:r>
            <a:br>
              <a:rPr lang="hr-BA" sz="2400" dirty="0">
                <a:solidFill>
                  <a:schemeClr val="tx1"/>
                </a:solidFill>
              </a:rPr>
            </a:br>
            <a:r>
              <a:rPr lang="hr-BA" sz="2800" b="1" dirty="0" smtClean="0"/>
              <a:t>Vrednovanje </a:t>
            </a:r>
            <a:r>
              <a:rPr lang="hr-BA" sz="2800" b="1" dirty="0"/>
              <a:t>nije samo i isključivo ocjenjivanje. </a:t>
            </a:r>
            <a:r>
              <a:rPr lang="hr-BA" sz="2400" dirty="0">
                <a:solidFill>
                  <a:schemeClr val="tx1"/>
                </a:solidFill>
              </a:rPr>
              <a:t/>
            </a:r>
            <a:br>
              <a:rPr lang="hr-BA" sz="2400" dirty="0">
                <a:solidFill>
                  <a:schemeClr val="tx1"/>
                </a:solidFill>
              </a:rPr>
            </a:br>
            <a:endParaRPr lang="hr-BA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677334" y="6041362"/>
            <a:ext cx="8596668" cy="45719"/>
          </a:xfrm>
        </p:spPr>
        <p:txBody>
          <a:bodyPr>
            <a:normAutofit fontScale="25000" lnSpcReduction="20000"/>
          </a:bodyPr>
          <a:lstStyle/>
          <a:p>
            <a:endParaRPr lang="hr-BA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3028" y="4399631"/>
            <a:ext cx="2242020" cy="164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3688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BA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Postupak vrednovanja – što i na koji način vrednujemo?</a:t>
            </a:r>
            <a:r>
              <a:rPr lang="hr-BA" dirty="0"/>
              <a:t/>
            </a:r>
            <a:br>
              <a:rPr lang="hr-BA" dirty="0"/>
            </a:br>
            <a:endParaRPr lang="hr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r-BA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Vrednuje se prije </a:t>
            </a:r>
            <a:r>
              <a:rPr lang="hr-BA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svega: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r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matematičko </a:t>
            </a:r>
            <a:r>
              <a:rPr lang="hr-B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znanje, </a:t>
            </a:r>
            <a:endParaRPr lang="hr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hr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matematički </a:t>
            </a:r>
            <a:r>
              <a:rPr lang="hr-B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procesi, </a:t>
            </a:r>
            <a:r>
              <a:rPr lang="hr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r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primjena </a:t>
            </a:r>
            <a:r>
              <a:rPr lang="hr-B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znanja, </a:t>
            </a:r>
            <a:endParaRPr lang="hr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hr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rješavanje </a:t>
            </a:r>
            <a:r>
              <a:rPr lang="hr-B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problema, </a:t>
            </a:r>
            <a:endParaRPr lang="hr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hr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psihomootoričke </a:t>
            </a:r>
            <a:r>
              <a:rPr lang="hr-B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vještine, </a:t>
            </a:r>
            <a:endParaRPr lang="hr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hr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samostalnost </a:t>
            </a:r>
            <a:r>
              <a:rPr lang="hr-B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odgovornost u radu. </a:t>
            </a:r>
            <a:endParaRPr lang="hr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hr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komunikaciju</a:t>
            </a:r>
            <a:r>
              <a:rPr lang="hr-B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grupni/timski rad.</a:t>
            </a:r>
          </a:p>
          <a:p>
            <a:pPr>
              <a:buFont typeface="Wingdings" panose="05000000000000000000" pitchFamily="2" charset="2"/>
              <a:buChar char="v"/>
            </a:pPr>
            <a:endParaRPr lang="hr-BA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4904" y="2774730"/>
            <a:ext cx="2849098" cy="291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0913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114097"/>
            <a:ext cx="8596668" cy="4782206"/>
          </a:xfrm>
        </p:spPr>
        <p:txBody>
          <a:bodyPr>
            <a:normAutofit/>
          </a:bodyPr>
          <a:lstStyle/>
          <a:p>
            <a:r>
              <a:rPr lang="hr-B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definirati jasan cilj </a:t>
            </a:r>
            <a:r>
              <a:rPr lang="hr-B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hr-B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precizne ishode učenja </a:t>
            </a:r>
            <a:br>
              <a:rPr lang="hr-B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redovito </a:t>
            </a:r>
            <a:r>
              <a:rPr lang="hr-B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pratiti učenikov </a:t>
            </a:r>
            <a:r>
              <a:rPr lang="hr-B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 i napredovanje učenika</a:t>
            </a:r>
            <a:br>
              <a:rPr lang="hr-B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uspostaviti </a:t>
            </a:r>
            <a:r>
              <a:rPr lang="hr-B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djelotvoran i sustavan način </a:t>
            </a:r>
            <a:r>
              <a:rPr lang="hr-B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evidentiranja</a:t>
            </a:r>
            <a:br>
              <a:rPr lang="hr-B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redovito </a:t>
            </a:r>
            <a:r>
              <a:rPr lang="hr-B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provjeravati i ocjenjivati </a:t>
            </a:r>
            <a:r>
              <a:rPr lang="hr-B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učenike</a:t>
            </a:r>
            <a:br>
              <a:rPr lang="hr-B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voditi računa o osobnosti svakog učenika</a:t>
            </a:r>
            <a:r>
              <a:rPr lang="hr-B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hr-B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Odgojno – obrazovni ciljevi trebaju biti konkretni, mjerljivi, dogovoreni, relevanti i vremenski izvedivi</a:t>
            </a:r>
            <a:r>
              <a:rPr lang="hr-B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hr-B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elementi i kriterij ocjenjivanja</a:t>
            </a:r>
            <a:r>
              <a:rPr lang="hr-BA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BA" sz="2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677334" y="6041361"/>
            <a:ext cx="8596668" cy="54639"/>
          </a:xfrm>
        </p:spPr>
        <p:txBody>
          <a:bodyPr>
            <a:normAutofit fontScale="25000" lnSpcReduction="20000"/>
          </a:bodyPr>
          <a:lstStyle/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xmlns="" val="301269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6634"/>
            <a:ext cx="8596668" cy="1240221"/>
          </a:xfrm>
        </p:spPr>
        <p:txBody>
          <a:bodyPr>
            <a:noAutofit/>
          </a:bodyPr>
          <a:lstStyle/>
          <a:p>
            <a:pPr algn="ctr"/>
            <a:r>
              <a:rPr lang="hr-B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Čimbenici koji utječu na vrednovanje i ocjenjivanje</a:t>
            </a:r>
            <a:br>
              <a:rPr lang="hr-B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BA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649076"/>
          </a:xfrm>
        </p:spPr>
        <p:txBody>
          <a:bodyPr>
            <a:normAutofit fontScale="92500" lnSpcReduction="20000"/>
          </a:bodyPr>
          <a:lstStyle/>
          <a:p>
            <a:r>
              <a:rPr lang="hr-B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naučena bespomoćnost</a:t>
            </a:r>
          </a:p>
          <a:p>
            <a:pPr marL="0" indent="0" algn="ctr">
              <a:buNone/>
            </a:pPr>
            <a:r>
              <a:rPr lang="hr-BA" sz="2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Subjektivni </a:t>
            </a:r>
            <a:r>
              <a:rPr lang="hr-BA" sz="2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faktori učitelja koji utječu na ocjenjivanje vezani su za</a:t>
            </a:r>
            <a:r>
              <a:rPr lang="hr-BA" sz="2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r-BA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r-B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osredno mjerenje znanja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r-B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različiti </a:t>
            </a:r>
            <a:r>
              <a:rPr lang="hr-B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kriteriji </a:t>
            </a:r>
            <a:endParaRPr lang="hr-BA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hr-B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„pogreška kontrasta“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r-B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nedovoljno jasnom i razumljivom podučavanju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r-B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pogreška sredine </a:t>
            </a:r>
            <a:endParaRPr lang="hr-BA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hr-B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pogreška diferencije </a:t>
            </a:r>
            <a:endParaRPr lang="hr-BA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hr-B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halo – efekt </a:t>
            </a:r>
            <a:endParaRPr lang="hr-BA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BA" sz="2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Elokventni / anksiozni učenici</a:t>
            </a:r>
            <a:endParaRPr lang="hr-BA" sz="26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BA" dirty="0"/>
          </a:p>
        </p:txBody>
      </p:sp>
      <p:pic>
        <p:nvPicPr>
          <p:cNvPr id="4" name="Content Placeholder 3" descr="http://os-marjan-st.skole.hr/upload/os-marjan-st/images/static3/770/Image/Raspored%20pisanih%20provjera%20znanja.gif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1756" y="3915164"/>
            <a:ext cx="2088232" cy="23371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31750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r-B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 </a:t>
            </a:r>
            <a:r>
              <a:rPr lang="hr-B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unaprijediti vrednovanje </a:t>
            </a:r>
            <a:r>
              <a:rPr lang="hr-B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ocjenjivanje znanja u </a:t>
            </a:r>
            <a:r>
              <a:rPr lang="hr-B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školi?</a:t>
            </a:r>
            <a:r>
              <a:rPr lang="hr-B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BA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648607"/>
            <a:ext cx="8596668" cy="3552495"/>
          </a:xfrm>
        </p:spPr>
        <p:txBody>
          <a:bodyPr>
            <a:normAutofit/>
          </a:bodyPr>
          <a:lstStyle/>
          <a:p>
            <a:r>
              <a:rPr lang="hr-B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hr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imbenike nadzirati i držati pod kontrolom</a:t>
            </a:r>
          </a:p>
          <a:p>
            <a:r>
              <a:rPr lang="hr-BA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hr-BA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mati veći broj mjerenja</a:t>
            </a:r>
          </a:p>
          <a:p>
            <a:r>
              <a:rPr lang="hr-B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hr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adani cilj, kriteriji za vrednovanje znanja i postignuća, često ispitivanje i ocjenjivanje</a:t>
            </a:r>
          </a:p>
          <a:p>
            <a:r>
              <a:rPr lang="hr-BA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r-BA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ombinirati različite oblike i metode rada</a:t>
            </a:r>
          </a:p>
          <a:p>
            <a:r>
              <a:rPr lang="hr-B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r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oristiti učeničku mapu</a:t>
            </a:r>
          </a:p>
          <a:p>
            <a:r>
              <a:rPr lang="hr-BA" sz="240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dobro uskladiti ishode</a:t>
            </a:r>
            <a:endParaRPr lang="hr-BA" sz="24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803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B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kraj...</a:t>
            </a:r>
            <a:endParaRPr lang="hr-BA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hr-B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hr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 i jasne povratne informacije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r-B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hr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stvariti djelotvoran sustav praćenja, evidentiranja, vrednovanja i ocjenjivanja učenika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r-B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hr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efinirati cilj i zadane ishode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r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vrednovati ocjenom koju učenik zaslužuje</a:t>
            </a:r>
            <a:endParaRPr lang="hr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5029" y="3938873"/>
            <a:ext cx="2232248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7702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112</TotalTime>
  <Words>252</Words>
  <Application>Microsoft Office PowerPoint</Application>
  <PresentationFormat>Custom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Facet</vt:lpstr>
      <vt:lpstr>VREDNOVANJE, VAŽNA ETAPA ODGOJNO -  OBRAZOVNOG PROCESA </vt:lpstr>
      <vt:lpstr>Uvod</vt:lpstr>
      <vt:lpstr>Potrebno je znati:   - što želimo vrednovati - koji su preduvjeti prepreke, izazovi i čimbenici koji utječu na vrednovanje - kako unaprijediti vrednovanje  Vrednovanje nije samo i isključivo ocjenjivanje.  </vt:lpstr>
      <vt:lpstr>Postupak vrednovanja – što i na koji način vrednujemo? </vt:lpstr>
      <vt:lpstr>- definirati jasan cilj i precizne ishode učenja  - redovito pratiti učenikov rad i napredovanje učenika - uspostaviti djelotvoran i sustavan način evidentiranja - redovito provjeravati i ocjenjivati učenike  - voditi računa o osobnosti svakog učenika   Odgojno – obrazovni ciljevi trebaju biti konkretni, mjerljivi, dogovoreni, relevanti i vremenski izvedivi.  - elementi i kriterij ocjenjivanja </vt:lpstr>
      <vt:lpstr>Čimbenici koji utječu na vrednovanje i ocjenjivanje </vt:lpstr>
      <vt:lpstr>Kako unaprijediti vrednovanje i ocjenjivanje znanja u školi? </vt:lpstr>
      <vt:lpstr>Za kraj...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VREDNOVANJE, VAŽNA ETAPA ODGOJNO -  OBRAZOVNOG PROCESA</dc:title>
  <dc:creator>MARIJA</dc:creator>
  <cp:lastModifiedBy>Korisnik</cp:lastModifiedBy>
  <cp:revision>16</cp:revision>
  <dcterms:created xsi:type="dcterms:W3CDTF">2017-10-29T16:19:38Z</dcterms:created>
  <dcterms:modified xsi:type="dcterms:W3CDTF">2017-11-14T11:57:16Z</dcterms:modified>
</cp:coreProperties>
</file>