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36"/>
  </p:notesMasterIdLst>
  <p:handoutMasterIdLst>
    <p:handoutMasterId r:id="rId37"/>
  </p:handoutMasterIdLst>
  <p:sldIdLst>
    <p:sldId id="265" r:id="rId5"/>
    <p:sldId id="266" r:id="rId6"/>
    <p:sldId id="259" r:id="rId7"/>
    <p:sldId id="275" r:id="rId8"/>
    <p:sldId id="261" r:id="rId9"/>
    <p:sldId id="264" r:id="rId10"/>
    <p:sldId id="263" r:id="rId11"/>
    <p:sldId id="262" r:id="rId12"/>
    <p:sldId id="276" r:id="rId13"/>
    <p:sldId id="277" r:id="rId14"/>
    <p:sldId id="267" r:id="rId15"/>
    <p:sldId id="274" r:id="rId16"/>
    <p:sldId id="279" r:id="rId17"/>
    <p:sldId id="268" r:id="rId18"/>
    <p:sldId id="269" r:id="rId19"/>
    <p:sldId id="278" r:id="rId20"/>
    <p:sldId id="270" r:id="rId21"/>
    <p:sldId id="271" r:id="rId22"/>
    <p:sldId id="273" r:id="rId23"/>
    <p:sldId id="280" r:id="rId24"/>
    <p:sldId id="283" r:id="rId25"/>
    <p:sldId id="282" r:id="rId26"/>
    <p:sldId id="284" r:id="rId27"/>
    <p:sldId id="285" r:id="rId28"/>
    <p:sldId id="286" r:id="rId29"/>
    <p:sldId id="287" r:id="rId30"/>
    <p:sldId id="317" r:id="rId31"/>
    <p:sldId id="318" r:id="rId32"/>
    <p:sldId id="319" r:id="rId33"/>
    <p:sldId id="321" r:id="rId34"/>
    <p:sldId id="320" r:id="rId35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Stil teme 1 - Isticanj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Stil teme 1 - Isticanj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38B1855-1B75-4FBE-930C-398BA8C253C6}" styleName="Stil teme 2 - Isticanj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0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Učenici s poteškoćama iz matematike</a:t>
            </a:r>
          </a:p>
        </c:rich>
      </c:tx>
      <c:overlay val="0"/>
      <c:spPr>
        <a:noFill/>
        <a:ln>
          <a:noFill/>
        </a:ln>
        <a:effectLst>
          <a:softEdge rad="228600"/>
        </a:effectLst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1.2148098626908325E-2"/>
          <c:y val="0.1226378387024067"/>
          <c:w val="0.9657644493241675"/>
          <c:h val="0.76332291695680954"/>
        </c:manualLayout>
      </c:layout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Prilagodba sadržaja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List1!$A$2:$A$12</c:f>
              <c:strCache>
                <c:ptCount val="11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  <c:pt idx="10">
                  <c:v>2017/18</c:v>
                </c:pt>
              </c:strCache>
            </c:strRef>
          </c:cat>
          <c:val>
            <c:numRef>
              <c:f>List1!$B$2:$B$12</c:f>
              <c:numCache>
                <c:formatCode>General</c:formatCode>
                <c:ptCount val="11"/>
                <c:pt idx="0">
                  <c:v>11</c:v>
                </c:pt>
                <c:pt idx="1">
                  <c:v>11</c:v>
                </c:pt>
                <c:pt idx="2">
                  <c:v>14</c:v>
                </c:pt>
                <c:pt idx="3">
                  <c:v>22</c:v>
                </c:pt>
                <c:pt idx="4">
                  <c:v>31</c:v>
                </c:pt>
                <c:pt idx="5">
                  <c:v>34</c:v>
                </c:pt>
                <c:pt idx="6">
                  <c:v>34</c:v>
                </c:pt>
                <c:pt idx="7">
                  <c:v>29</c:v>
                </c:pt>
                <c:pt idx="8">
                  <c:v>23</c:v>
                </c:pt>
                <c:pt idx="9">
                  <c:v>29</c:v>
                </c:pt>
                <c:pt idx="10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0E-45D4-AC37-7724376D559E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Individualizirani postupci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List1!$A$2:$A$12</c:f>
              <c:strCache>
                <c:ptCount val="11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  <c:pt idx="10">
                  <c:v>2017/18</c:v>
                </c:pt>
              </c:strCache>
            </c:strRef>
          </c:cat>
          <c:val>
            <c:numRef>
              <c:f>List1!$C$2:$C$12</c:f>
              <c:numCache>
                <c:formatCode>General</c:formatCode>
                <c:ptCount val="11"/>
                <c:pt idx="0">
                  <c:v>21</c:v>
                </c:pt>
                <c:pt idx="1">
                  <c:v>20</c:v>
                </c:pt>
                <c:pt idx="2">
                  <c:v>30</c:v>
                </c:pt>
                <c:pt idx="3">
                  <c:v>35</c:v>
                </c:pt>
                <c:pt idx="4">
                  <c:v>39</c:v>
                </c:pt>
                <c:pt idx="5">
                  <c:v>37</c:v>
                </c:pt>
                <c:pt idx="6">
                  <c:v>47</c:v>
                </c:pt>
                <c:pt idx="7">
                  <c:v>50</c:v>
                </c:pt>
                <c:pt idx="8">
                  <c:v>53</c:v>
                </c:pt>
                <c:pt idx="9">
                  <c:v>49</c:v>
                </c:pt>
                <c:pt idx="10">
                  <c:v>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0E-45D4-AC37-7724376D559E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Učenici s rješenjem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List1!$A$2:$A$12</c:f>
              <c:strCache>
                <c:ptCount val="11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  <c:pt idx="10">
                  <c:v>2017/18</c:v>
                </c:pt>
              </c:strCache>
            </c:strRef>
          </c:cat>
          <c:val>
            <c:numRef>
              <c:f>List1!$D$2:$D$12</c:f>
              <c:numCache>
                <c:formatCode>General</c:formatCode>
                <c:ptCount val="11"/>
                <c:pt idx="0">
                  <c:v>32</c:v>
                </c:pt>
                <c:pt idx="1">
                  <c:v>31</c:v>
                </c:pt>
                <c:pt idx="2">
                  <c:v>44</c:v>
                </c:pt>
                <c:pt idx="3">
                  <c:v>57</c:v>
                </c:pt>
                <c:pt idx="4">
                  <c:v>70</c:v>
                </c:pt>
                <c:pt idx="5">
                  <c:v>71</c:v>
                </c:pt>
                <c:pt idx="6">
                  <c:v>81</c:v>
                </c:pt>
                <c:pt idx="7">
                  <c:v>79</c:v>
                </c:pt>
                <c:pt idx="8">
                  <c:v>76</c:v>
                </c:pt>
                <c:pt idx="9">
                  <c:v>78</c:v>
                </c:pt>
                <c:pt idx="10">
                  <c:v>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C0E-45D4-AC37-7724376D559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23145920"/>
        <c:axId val="523150512"/>
      </c:lineChart>
      <c:catAx>
        <c:axId val="52314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23150512"/>
        <c:crosses val="autoZero"/>
        <c:auto val="1"/>
        <c:lblAlgn val="ctr"/>
        <c:lblOffset val="100"/>
        <c:noMultiLvlLbl val="0"/>
      </c:catAx>
      <c:valAx>
        <c:axId val="52315051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23145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302206084275629"/>
          <c:y val="0.92459402361892162"/>
          <c:w val="0.56365264542456694"/>
          <c:h val="7.5405976381078405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>
          <a:softEdge rad="292100"/>
        </a:effectLst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6">
        <a:lumMod val="20000"/>
        <a:lumOff val="80000"/>
      </a:schemeClr>
    </a:solidFill>
    <a:ln w="9525" cap="flat" cmpd="sng" algn="ctr">
      <a:solidFill>
        <a:schemeClr val="accent6">
          <a:satMod val="120000"/>
        </a:schemeClr>
      </a:solidFill>
      <a:prstDash val="solid"/>
      <a:round/>
    </a:ln>
    <a:effectLst>
      <a:outerShdw blurRad="63500" dist="25400" dir="14700000" algn="t" rotWithShape="0">
        <a:srgbClr val="000000">
          <a:alpha val="5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2007-2018</a:t>
            </a:r>
            <a:endParaRPr lang="en-US"/>
          </a:p>
        </c:rich>
      </c:tx>
      <c:layout>
        <c:manualLayout>
          <c:xMode val="edge"/>
          <c:yMode val="edge"/>
          <c:x val="0.38174972147620301"/>
          <c:y val="2.58316167947932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28585142168233757"/>
          <c:y val="0.21990079964666776"/>
          <c:w val="0.47751110058611096"/>
          <c:h val="0.64449748948139196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60000"/>
                      <a:satMod val="160000"/>
                    </a:schemeClr>
                  </a:gs>
                  <a:gs pos="46000">
                    <a:schemeClr val="accent1">
                      <a:tint val="86000"/>
                      <a:satMod val="160000"/>
                    </a:schemeClr>
                  </a:gs>
                  <a:gs pos="100000">
                    <a:schemeClr val="accent1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1-E410-4E70-B7A6-AFBF50EB3F2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60000"/>
                      <a:satMod val="160000"/>
                    </a:schemeClr>
                  </a:gs>
                  <a:gs pos="46000">
                    <a:schemeClr val="accent2">
                      <a:tint val="86000"/>
                      <a:satMod val="160000"/>
                    </a:schemeClr>
                  </a:gs>
                  <a:gs pos="100000">
                    <a:schemeClr val="accent2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1-8FE8-404D-9237-07BC300443C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60000"/>
                      <a:satMod val="160000"/>
                    </a:schemeClr>
                  </a:gs>
                  <a:gs pos="46000">
                    <a:schemeClr val="accent3">
                      <a:tint val="86000"/>
                      <a:satMod val="160000"/>
                    </a:schemeClr>
                  </a:gs>
                  <a:gs pos="100000">
                    <a:schemeClr val="accent3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5-E410-4E70-B7A6-AFBF50EB3F2E}"/>
              </c:ext>
            </c:extLst>
          </c:dPt>
          <c:dPt>
            <c:idx val="3"/>
            <c:bubble3D val="0"/>
            <c:explosion val="21"/>
            <c:spPr>
              <a:gradFill rotWithShape="1">
                <a:gsLst>
                  <a:gs pos="0">
                    <a:schemeClr val="accent4">
                      <a:tint val="60000"/>
                      <a:satMod val="160000"/>
                    </a:schemeClr>
                  </a:gs>
                  <a:gs pos="46000">
                    <a:schemeClr val="accent4">
                      <a:tint val="86000"/>
                      <a:satMod val="160000"/>
                    </a:schemeClr>
                  </a:gs>
                  <a:gs pos="100000">
                    <a:schemeClr val="accent4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7-E410-4E70-B7A6-AFBF50EB3F2E}"/>
              </c:ext>
            </c:extLst>
          </c:dPt>
          <c:cat>
            <c:strRef>
              <c:f>List1!$A$2:$A$5</c:f>
              <c:strCache>
                <c:ptCount val="4"/>
                <c:pt idx="1">
                  <c:v>učenici bez rješenja</c:v>
                </c:pt>
                <c:pt idx="3">
                  <c:v>učenici s rješenjem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1">
                  <c:v>6078</c:v>
                </c:pt>
                <c:pt idx="3">
                  <c:v>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E8-404D-9237-07BC30044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71148077871259108"/>
          <c:y val="0.48931685588487905"/>
          <c:w val="0.27667844890854337"/>
          <c:h val="0.430452662568877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2017/2018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15772399992685676"/>
          <c:y val="0.19322739100608718"/>
          <c:w val="0.58412856011113823"/>
          <c:h val="0.76563855278082416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explosion val="13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60000"/>
                      <a:satMod val="160000"/>
                    </a:schemeClr>
                  </a:gs>
                  <a:gs pos="46000">
                    <a:schemeClr val="accent1">
                      <a:tint val="86000"/>
                      <a:satMod val="160000"/>
                    </a:schemeClr>
                  </a:gs>
                  <a:gs pos="100000">
                    <a:schemeClr val="accent1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2D2-409E-8F99-776CD6442CE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60000"/>
                      <a:satMod val="160000"/>
                    </a:schemeClr>
                  </a:gs>
                  <a:gs pos="46000">
                    <a:schemeClr val="accent2">
                      <a:tint val="86000"/>
                      <a:satMod val="160000"/>
                    </a:schemeClr>
                  </a:gs>
                  <a:gs pos="100000">
                    <a:schemeClr val="accent2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2D2-409E-8F99-776CD6442CE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60000"/>
                      <a:satMod val="160000"/>
                    </a:schemeClr>
                  </a:gs>
                  <a:gs pos="46000">
                    <a:schemeClr val="accent3">
                      <a:tint val="86000"/>
                      <a:satMod val="160000"/>
                    </a:schemeClr>
                  </a:gs>
                  <a:gs pos="100000">
                    <a:schemeClr val="accent3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2D2-409E-8F99-776CD6442CE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60000"/>
                      <a:satMod val="160000"/>
                    </a:schemeClr>
                  </a:gs>
                  <a:gs pos="46000">
                    <a:schemeClr val="accent4">
                      <a:tint val="86000"/>
                      <a:satMod val="160000"/>
                    </a:schemeClr>
                  </a:gs>
                  <a:gs pos="100000">
                    <a:schemeClr val="accent4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2D2-409E-8F99-776CD6442CE9}"/>
              </c:ext>
            </c:extLst>
          </c:dPt>
          <c:cat>
            <c:strRef>
              <c:f>List1!$A$2:$A$5</c:f>
              <c:strCache>
                <c:ptCount val="4"/>
                <c:pt idx="0">
                  <c:v>1. tromjesečje</c:v>
                </c:pt>
                <c:pt idx="2">
                  <c:v>3. tromjesečje</c:v>
                </c:pt>
                <c:pt idx="3">
                  <c:v>4. tromjesečje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1">
                  <c:v>502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60-4E08-A9A2-75726DADEE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dirty="0"/>
              <a:t>ADHD/ADD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Stupac1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List1!$A$2:$A$12</c:f>
              <c:strCache>
                <c:ptCount val="11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  <c:pt idx="10">
                  <c:v>2017/18</c:v>
                </c:pt>
              </c:strCache>
            </c:strRef>
          </c:cat>
          <c:val>
            <c:numRef>
              <c:f>List1!$B$2:$B$12</c:f>
              <c:numCache>
                <c:formatCode>General</c:formatCode>
                <c:ptCount val="11"/>
                <c:pt idx="0">
                  <c:v>10</c:v>
                </c:pt>
                <c:pt idx="1">
                  <c:v>7</c:v>
                </c:pt>
                <c:pt idx="2">
                  <c:v>8</c:v>
                </c:pt>
                <c:pt idx="3">
                  <c:v>10</c:v>
                </c:pt>
                <c:pt idx="4">
                  <c:v>9</c:v>
                </c:pt>
                <c:pt idx="5">
                  <c:v>9</c:v>
                </c:pt>
                <c:pt idx="6">
                  <c:v>6</c:v>
                </c:pt>
                <c:pt idx="7">
                  <c:v>10</c:v>
                </c:pt>
                <c:pt idx="8">
                  <c:v>16</c:v>
                </c:pt>
                <c:pt idx="9">
                  <c:v>5</c:v>
                </c:pt>
                <c:pt idx="10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7E-4B9C-8460-D946C7B20C9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45962448"/>
        <c:axId val="545957856"/>
      </c:lineChart>
      <c:catAx>
        <c:axId val="54596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45957856"/>
        <c:crosses val="autoZero"/>
        <c:auto val="1"/>
        <c:lblAlgn val="ctr"/>
        <c:lblOffset val="100"/>
        <c:noMultiLvlLbl val="0"/>
      </c:catAx>
      <c:valAx>
        <c:axId val="54595785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45962448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6">
        <a:lumMod val="40000"/>
        <a:lumOff val="6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0.09366</cdr:x>
      <cdr:y>0.17864</cdr:y>
    </cdr:from>
    <cdr:to>
      <cdr:x>0.246</cdr:x>
      <cdr:y>0.29892</cdr:y>
    </cdr:to>
    <cdr:grpSp>
      <cdr:nvGrpSpPr>
        <cdr:cNvPr id="2" name="Grupa 1">
          <a:extLst xmlns:a="http://schemas.openxmlformats.org/drawingml/2006/main">
            <a:ext uri="{FF2B5EF4-FFF2-40B4-BE49-F238E27FC236}">
              <a16:creationId xmlns:a16="http://schemas.microsoft.com/office/drawing/2014/main" id="{23D0F35E-8431-451F-BFB4-20230833368F}"/>
            </a:ext>
          </a:extLst>
        </cdr:cNvPr>
        <cdr:cNvGrpSpPr/>
      </cdr:nvGrpSpPr>
      <cdr:grpSpPr>
        <a:xfrm xmlns:a="http://schemas.openxmlformats.org/drawingml/2006/main">
          <a:off x="1084808" y="1100826"/>
          <a:ext cx="1764462" cy="741197"/>
          <a:chOff x="1177872" y="2393173"/>
          <a:chExt cx="1420778" cy="505145"/>
        </a:xfrm>
      </cdr:grpSpPr>
      <cdr:sp macro="" textlink="">
        <cdr:nvSpPr>
          <cdr:cNvPr id="3" name="Pravokutnik: zaobljeni kutovi 2">
            <a:extLst xmlns:a="http://schemas.openxmlformats.org/drawingml/2006/main">
              <a:ext uri="{FF2B5EF4-FFF2-40B4-BE49-F238E27FC236}">
                <a16:creationId xmlns:a16="http://schemas.microsoft.com/office/drawing/2014/main" id="{ACA2FBF4-9064-4F39-BB2D-8AA7048463C4}"/>
              </a:ext>
            </a:extLst>
          </cdr:cNvPr>
          <cdr:cNvSpPr/>
        </cdr:nvSpPr>
        <cdr:spPr>
          <a:xfrm xmlns:a="http://schemas.openxmlformats.org/drawingml/2006/main">
            <a:off x="1177872" y="2393173"/>
            <a:ext cx="1420778" cy="505145"/>
          </a:xfrm>
          <a:prstGeom xmlns:a="http://schemas.openxmlformats.org/drawingml/2006/main" prst="roundRect">
            <a:avLst/>
          </a:prstGeom>
          <a:ln xmlns:a="http://schemas.openxmlformats.org/drawingml/2006/main">
            <a:noFill/>
          </a:ln>
          <a:effectLst xmlns:a="http://schemas.openxmlformats.org/drawingml/2006/main">
            <a:outerShdw blurRad="149987" dist="250190" dir="8460000" algn="ctr">
              <a:srgbClr val="000000">
                <a:alpha val="28000"/>
              </a:srgbClr>
            </a:outerShdw>
          </a:effectLst>
          <a:scene3d xmlns:a="http://schemas.openxmlformats.org/drawingml/2006/main"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xmlns:a="http://schemas.openxmlformats.org/drawingml/2006/main" prstMaterial="metal">
            <a:bevelT w="88900" h="88900"/>
          </a:sp3d>
        </cdr:spPr>
        <cdr:style>
          <a:lnRef xmlns:a="http://schemas.openxmlformats.org/drawingml/2006/main" idx="1">
            <a:schemeClr val="accent2"/>
          </a:lnRef>
          <a:fillRef xmlns:a="http://schemas.openxmlformats.org/drawingml/2006/main" idx="2">
            <a:schemeClr val="accent2"/>
          </a:fillRef>
          <a:effectRef xmlns:a="http://schemas.openxmlformats.org/drawingml/2006/main" idx="1">
            <a:schemeClr val="accent2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hr-HR" b="1" dirty="0"/>
              <a:t>104 UČENIKA</a:t>
            </a: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9FCFD55-9B53-4322-AFA6-FD69E8CFF051}" type="datetime1">
              <a:rPr lang="hr-HR" smtClean="0"/>
              <a:t>12.5.2018.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18C4D46-274C-48E3-950B-887C3ED8DBB7}" type="datetime1">
              <a:rPr lang="hr-HR" noProof="0" smtClean="0"/>
              <a:t>12.5.2018.</a:t>
            </a:fld>
            <a:endParaRPr lang="hr-HR" noProof="0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 dirty="0"/>
              <a:t>Kliknite da biste uredili stilove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hr-HR" smtClean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87475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0"/>
              <a:t>Kliknite da biste uredili stil podnaslova matrice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B90404-1263-4491-83EB-43A40DDE904D}" type="datetime1">
              <a:rPr lang="hr-HR" noProof="0" smtClean="0"/>
              <a:t>12.5.2018.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 rtlCol="0"/>
          <a:lstStyle/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09D796-711A-4715-B3BA-07E2E8A28E2D}" type="datetime1">
              <a:rPr lang="hr-HR" noProof="0" smtClean="0"/>
              <a:t>12.5.2018.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/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888223-69A1-4DE7-ADC2-40B8DDE9B4E3}" type="datetime1">
              <a:rPr lang="hr-HR" noProof="0" smtClean="0"/>
              <a:t>12.5.2018.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3" name="Rezervirano mjesto za sliku 2" descr="Prazno rezervirano mjesto za dodavanje slike. Kliknite rezervirano mjesto i odaberite sliku koju želite dodati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8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Uredite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99D3D6-FE27-4B4A-9D85-037F0CA0904D}" type="datetime1">
              <a:rPr lang="hr-HR" noProof="0" smtClean="0"/>
              <a:t>12.5.2018.</a:t>
            </a:fld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6D19C8-DF2E-4035-BD7F-1415CF0A58B1}" type="datetime1">
              <a:rPr lang="hr-HR" noProof="0" smtClean="0"/>
              <a:t>12.5.2018.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hr-HR" noProof="0"/>
              <a:t>Uredite stilove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C24081-80ED-407B-A78E-EC31DAA5D6FC}" type="datetime1">
              <a:rPr lang="hr-HR" noProof="0" smtClean="0"/>
              <a:t>12.5.2018.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EBBD97-20D2-4A44-8FB1-0D180164325B}" type="datetime1">
              <a:rPr lang="hr-HR" noProof="0" smtClean="0"/>
              <a:t>12.5.2018.</a:t>
            </a:fld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Uredite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B36646-1186-483B-A01C-C060EFD7572C}" type="datetime1">
              <a:rPr lang="hr-HR" noProof="0" smtClean="0"/>
              <a:t>12.5.2018.</a:t>
            </a:fld>
            <a:endParaRPr lang="hr-HR" noProof="0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E74F88-CDFB-4010-B8F4-3013FA9715D4}" type="datetime1">
              <a:rPr lang="hr-HR" noProof="0" smtClean="0"/>
              <a:t>12.5.2018.</a:t>
            </a:fld>
            <a:endParaRPr lang="hr-HR" noProof="0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981ED5-BA94-4C16-B65E-1E3691EDDFD9}" type="datetime1">
              <a:rPr lang="hr-HR" noProof="0" smtClean="0"/>
              <a:t>12.5.2018.</a:t>
            </a:fld>
            <a:endParaRPr lang="hr-HR" noProof="0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Uredite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925659-362C-4033-B3FA-4C43566F6AA1}" type="datetime1">
              <a:rPr lang="hr-HR" noProof="0" smtClean="0"/>
              <a:t>12.5.2018.</a:t>
            </a:fld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3" name="Rezervirano mjesto za sliku 2" descr="Prazno rezervirano mjesto za dodavanje slike. Kliknite rezervirano mjesto i odaberite sliku koju želite dodati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8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Uredite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0C64A9-4776-45E3-BFEF-CB973000A83A}" type="datetime1">
              <a:rPr lang="hr-HR" noProof="0" smtClean="0"/>
              <a:t>12.5.2018.</a:t>
            </a:fld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hr-HR" noProof="0" dirty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 dirty="0"/>
              <a:t>Kliknite da biste uredili stilove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B8A8679D-01E6-4F47-BE02-5A7A4AA62DAE}" type="datetime1">
              <a:rPr lang="hr-HR" noProof="0" smtClean="0"/>
              <a:t>12.5.2018.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hr-HR" dirty="0"/>
              <a:t>Iskustva rada nastavnika strukovne škole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222435" y="5510523"/>
            <a:ext cx="3670852" cy="479460"/>
          </a:xfrm>
        </p:spPr>
        <p:txBody>
          <a:bodyPr rtlCol="0"/>
          <a:lstStyle/>
          <a:p>
            <a:pPr algn="r" rtl="0"/>
            <a:r>
              <a:rPr lang="hr-HR" dirty="0"/>
              <a:t>Manuela Brnčić Dadić, prof.</a:t>
            </a:r>
          </a:p>
          <a:p>
            <a:pPr algn="r" rtl="0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EAB666-F4D4-44B4-B0B1-FAFB796C8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665" y="404882"/>
            <a:ext cx="4633291" cy="854075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3600" dirty="0"/>
              <a:t> RAZREDNA SREDINA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D12C384-E9B8-407F-89B2-3B23ABBF1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590261"/>
            <a:ext cx="10740421" cy="5115339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Clr>
                <a:schemeClr val="accent2"/>
              </a:buClr>
            </a:pPr>
            <a:r>
              <a:rPr lang="hr-HR" sz="2400" dirty="0">
                <a:latin typeface="Tw Cen MT"/>
              </a:rPr>
              <a:t>strukturiranost pristupa (pravila, očekivanja, granice, posljedice, vremenski okviri…) </a:t>
            </a:r>
          </a:p>
          <a:p>
            <a:pPr lvl="0">
              <a:lnSpc>
                <a:spcPct val="150000"/>
              </a:lnSpc>
              <a:buClr>
                <a:schemeClr val="accent2"/>
              </a:buClr>
            </a:pPr>
            <a:r>
              <a:rPr lang="hr-HR" sz="2400" dirty="0">
                <a:latin typeface="Tw Cen MT"/>
              </a:rPr>
              <a:t>dosljednost u ponašanju što vodi u predvidljivost</a:t>
            </a:r>
          </a:p>
          <a:p>
            <a:pPr lvl="0">
              <a:lnSpc>
                <a:spcPct val="150000"/>
              </a:lnSpc>
              <a:buClr>
                <a:schemeClr val="accent2"/>
              </a:buClr>
            </a:pPr>
            <a:r>
              <a:rPr lang="hr-HR" sz="2400" dirty="0">
                <a:latin typeface="Tw Cen MT"/>
              </a:rPr>
              <a:t>mnogobrojne, česte pohvale, nagrade odmah i sada kako bi se potaknulo pozitivno ponašanje i održavala motivacija</a:t>
            </a:r>
          </a:p>
          <a:p>
            <a:pPr lvl="0">
              <a:lnSpc>
                <a:spcPct val="150000"/>
              </a:lnSpc>
              <a:buClr>
                <a:schemeClr val="accent2"/>
              </a:buClr>
            </a:pPr>
            <a:r>
              <a:rPr lang="hr-HR" sz="2400" dirty="0">
                <a:latin typeface="Tw Cen MT"/>
              </a:rPr>
              <a:t>podučavanje </a:t>
            </a:r>
            <a:r>
              <a:rPr lang="hr-HR" sz="2400" dirty="0" err="1">
                <a:latin typeface="Tw Cen MT"/>
              </a:rPr>
              <a:t>samonazoru</a:t>
            </a:r>
            <a:endParaRPr lang="hr-HR" sz="2400" dirty="0">
              <a:latin typeface="Tw Cen MT"/>
            </a:endParaRPr>
          </a:p>
          <a:p>
            <a:pPr lvl="0">
              <a:lnSpc>
                <a:spcPct val="150000"/>
              </a:lnSpc>
              <a:buClr>
                <a:schemeClr val="accent2"/>
              </a:buClr>
            </a:pPr>
            <a:r>
              <a:rPr lang="hr-HR" sz="2400" dirty="0">
                <a:latin typeface="Tw Cen MT"/>
              </a:rPr>
              <a:t>ograničeni zahtjevi prema djetetu</a:t>
            </a:r>
          </a:p>
          <a:p>
            <a:pPr lvl="0">
              <a:lnSpc>
                <a:spcPct val="150000"/>
              </a:lnSpc>
              <a:buClr>
                <a:schemeClr val="accent2"/>
              </a:buClr>
            </a:pPr>
            <a:r>
              <a:rPr lang="hr-HR" sz="2400" dirty="0">
                <a:latin typeface="Tw Cen MT"/>
              </a:rPr>
              <a:t>negativna povratna informacija minimalna 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0599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05363C-6BE1-4956-AA52-FFB892ACB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083" y="351874"/>
            <a:ext cx="6700630" cy="867327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dirty="0"/>
              <a:t> </a:t>
            </a:r>
            <a:r>
              <a:rPr lang="hr-HR" sz="3200" dirty="0"/>
              <a:t>INICIJALNA PROCJENA IZ MATEMATIKE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2E74A3B-BEDB-49E5-A3B5-48285CC77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526" y="1451825"/>
            <a:ext cx="10581396" cy="484226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hr-HR" sz="2400" i="1" dirty="0"/>
              <a:t>„Samostalno čita upute za rad i jednostavnije zadatke riječima. Razumije ih uz dodatna pojašnjenja. Prepisuje zadatke s ploče. Ima usvojen pojam broja, razumije odnose među brojevima. Djelomično je svladao osnovne računske operacije. Poznaje osnovna geometrijska tijela i likove i povezuje ih s primjerima iz života. Prostorno je i vremenski orijentiran. Pohvala ga motivira za rad. Izostaje podrška za rad kod kuće, nema razvijene radne navike. Neuredan. Razina znanja je na razini prisjećanja i prepoznavanja. Uspješniji je u individualnom radu uz stalni nadzor učitelja nego u radu u grupi. Potrebno je usvojiti osnovne računske operacije u skupu prirodnih brojeva, na primjeni znanja u životu (masa, duljina, vrijeme, novac).”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5018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A174FF-A7B6-4ECF-81FB-4E05D3EB2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7438" y="365127"/>
            <a:ext cx="3480352" cy="681795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3400" dirty="0"/>
              <a:t>PROVJERA ZNANJA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F2609A3-F6FA-4F88-947A-7C6D6A7A37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4325" y="1645436"/>
            <a:ext cx="5261675" cy="470888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hr-HR" sz="2600" b="1" dirty="0"/>
              <a:t>Redoviti program uz prilagodbu sadržaja i individualizirane postupke</a:t>
            </a:r>
          </a:p>
          <a:p>
            <a:pPr>
              <a:lnSpc>
                <a:spcPct val="100000"/>
              </a:lnSpc>
              <a:buClr>
                <a:schemeClr val="accent2"/>
              </a:buClr>
            </a:pPr>
            <a:r>
              <a:rPr lang="hr-HR" sz="2600" dirty="0"/>
              <a:t>pismene provjere određene </a:t>
            </a:r>
            <a:r>
              <a:rPr lang="hr-HR" sz="2600" dirty="0" err="1"/>
              <a:t>vremenikom</a:t>
            </a:r>
            <a:endParaRPr lang="hr-HR" sz="2600" dirty="0"/>
          </a:p>
          <a:p>
            <a:pPr>
              <a:lnSpc>
                <a:spcPct val="100000"/>
              </a:lnSpc>
              <a:buClr>
                <a:schemeClr val="accent2"/>
              </a:buClr>
            </a:pPr>
            <a:r>
              <a:rPr lang="hr-HR" sz="2600" dirty="0"/>
              <a:t>ispit se razlikuje : broj, težina, tip zadataka</a:t>
            </a:r>
          </a:p>
          <a:p>
            <a:pPr>
              <a:lnSpc>
                <a:spcPct val="100000"/>
              </a:lnSpc>
              <a:buClr>
                <a:schemeClr val="accent2"/>
              </a:buClr>
            </a:pPr>
            <a:r>
              <a:rPr lang="hr-HR" sz="2600" dirty="0"/>
              <a:t>ispravlja na način koji odabere ono  što je pripremio kad je pripremio</a:t>
            </a:r>
          </a:p>
          <a:p>
            <a:pPr>
              <a:lnSpc>
                <a:spcPct val="100000"/>
              </a:lnSpc>
              <a:buClr>
                <a:schemeClr val="accent2"/>
              </a:buClr>
            </a:pPr>
            <a:r>
              <a:rPr lang="hr-HR" sz="2600" dirty="0"/>
              <a:t>ako je dogovoreno dozvoljena upotreba kalkulatora (jednostavni kalkulator)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BCCFD25-D392-4BA9-9BEA-8C49B3381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9753" y="1645435"/>
            <a:ext cx="5706716" cy="470888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hr-HR" sz="2600" b="1" dirty="0"/>
              <a:t>Redoviti programu uz  individualizirane postupke</a:t>
            </a:r>
          </a:p>
          <a:p>
            <a:pPr>
              <a:lnSpc>
                <a:spcPct val="100000"/>
              </a:lnSpc>
              <a:buClr>
                <a:schemeClr val="accent2"/>
              </a:buClr>
            </a:pPr>
            <a:r>
              <a:rPr lang="hr-HR" sz="2600" dirty="0"/>
              <a:t>pismene provjere određene </a:t>
            </a:r>
            <a:r>
              <a:rPr lang="hr-HR" sz="2600" dirty="0" err="1"/>
              <a:t>vremenikom</a:t>
            </a:r>
            <a:endParaRPr lang="hr-HR" sz="2600" dirty="0"/>
          </a:p>
          <a:p>
            <a:pPr>
              <a:lnSpc>
                <a:spcPct val="100000"/>
              </a:lnSpc>
              <a:buClr>
                <a:schemeClr val="accent2"/>
              </a:buClr>
            </a:pPr>
            <a:r>
              <a:rPr lang="hr-HR" sz="2600" dirty="0"/>
              <a:t>ispit se ne razlikuje po broju, težini i tipu zadatka</a:t>
            </a:r>
          </a:p>
          <a:p>
            <a:pPr>
              <a:lnSpc>
                <a:spcPct val="100000"/>
              </a:lnSpc>
              <a:buClr>
                <a:schemeClr val="accent2"/>
              </a:buClr>
            </a:pPr>
            <a:r>
              <a:rPr lang="hr-HR" sz="2600" dirty="0"/>
              <a:t>može se razlikovati se način bodovanja </a:t>
            </a:r>
          </a:p>
          <a:p>
            <a:pPr marL="0" indent="0">
              <a:lnSpc>
                <a:spcPct val="100000"/>
              </a:lnSpc>
              <a:buClr>
                <a:schemeClr val="accent2"/>
              </a:buClr>
              <a:buNone/>
            </a:pPr>
            <a:r>
              <a:rPr lang="hr-HR" sz="2600" dirty="0"/>
              <a:t>   (unaprijed dogovoriti)</a:t>
            </a:r>
          </a:p>
          <a:p>
            <a:pPr>
              <a:lnSpc>
                <a:spcPct val="100000"/>
              </a:lnSpc>
              <a:buClr>
                <a:schemeClr val="accent2"/>
              </a:buClr>
            </a:pPr>
            <a:r>
              <a:rPr lang="hr-HR" sz="2600" dirty="0"/>
              <a:t> može se razlikovati vrijeme trajanja provjere (unaprijed naglasiti)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1553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3C22969-47AA-4009-966C-C7AF34F33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151" y="3076848"/>
            <a:ext cx="2499577" cy="969348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2F4F4B8F-C84D-433A-AC54-809943EA8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184" y="254228"/>
            <a:ext cx="3273286" cy="6535166"/>
          </a:xfrm>
          <a:prstGeom prst="flowChartAlternateProcess">
            <a:avLst/>
          </a:prstGeom>
        </p:spPr>
      </p:pic>
    </p:spTree>
    <p:extLst>
      <p:ext uri="{BB962C8B-B14F-4D97-AF65-F5344CB8AC3E}">
        <p14:creationId xmlns:p14="http://schemas.microsoft.com/office/powerpoint/2010/main" val="63462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 descr="Slika na kojoj se prikazuje snimka zaslona&#10;&#10;Opis je generiran uz vrlo visoku pouzdanost">
            <a:extLst>
              <a:ext uri="{FF2B5EF4-FFF2-40B4-BE49-F238E27FC236}">
                <a16:creationId xmlns:a16="http://schemas.microsoft.com/office/drawing/2014/main" id="{91713310-B991-4875-A8BB-5B11B89B78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017" y="463827"/>
            <a:ext cx="11949890" cy="6016486"/>
          </a:xfrm>
        </p:spPr>
      </p:pic>
    </p:spTree>
    <p:extLst>
      <p:ext uri="{BB962C8B-B14F-4D97-AF65-F5344CB8AC3E}">
        <p14:creationId xmlns:p14="http://schemas.microsoft.com/office/powerpoint/2010/main" val="72919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6BC99B-9896-4463-96B6-958824090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288" y="637788"/>
            <a:ext cx="2592696" cy="798624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3600" cap="none" dirty="0">
                <a:latin typeface="Segoe Condensed (tijelo)"/>
              </a:rPr>
              <a:t>Zadatak</a:t>
            </a:r>
            <a:r>
              <a:rPr lang="hr-HR" sz="3600" dirty="0">
                <a:latin typeface="Segoe Condensed (tijelo)"/>
              </a:rPr>
              <a:t> 1.</a:t>
            </a:r>
            <a:endParaRPr lang="hr-H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BB484DF1-97A4-4F21-B3F6-EB783FF6E3A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341120" y="1779241"/>
                <a:ext cx="4754880" cy="3329471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>
                <a:normAutofit fontScale="85000" lnSpcReduction="20000"/>
              </a:bodyPr>
              <a:lstStyle/>
              <a:p>
                <a:pPr marL="0" indent="0" algn="ctr">
                  <a:buNone/>
                </a:pPr>
                <a:endParaRPr lang="hr-HR" sz="2400" dirty="0">
                  <a:solidFill>
                    <a:schemeClr val="accent2"/>
                  </a:solidFill>
                </a:endParaRPr>
              </a:p>
              <a:p>
                <a:pPr marL="0" indent="0" algn="ctr">
                  <a:buNone/>
                </a:pPr>
                <a:r>
                  <a:rPr lang="hr-HR" sz="2400" b="1" dirty="0">
                    <a:solidFill>
                      <a:schemeClr val="accent2"/>
                    </a:solidFill>
                  </a:rPr>
                  <a:t>Razred</a:t>
                </a:r>
                <a:endParaRPr lang="hr-HR" b="1" dirty="0"/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hr-HR" sz="2400" dirty="0"/>
                  <a:t>Za funkciju </a:t>
                </a:r>
                <a14:m>
                  <m:oMath xmlns:m="http://schemas.openxmlformats.org/officeDocument/2006/math">
                    <m:r>
                      <a:rPr lang="hr-HR" sz="24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2400" i="1" smtClean="0">
                        <a:latin typeface="Cambria Math" panose="02040503050406030204" pitchFamily="18" charset="0"/>
                      </a:rPr>
                      <m:t>=−2</m:t>
                    </m:r>
                    <m:r>
                      <a:rPr lang="hr-HR" sz="24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sz="240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hr-HR" sz="2400" dirty="0"/>
                  <a:t> nacrtaj graf, odredi i označi </a:t>
                </a:r>
                <a:r>
                  <a:rPr lang="hr-HR" sz="2400" dirty="0" err="1"/>
                  <a:t>nultočku</a:t>
                </a:r>
                <a:r>
                  <a:rPr lang="hr-HR" sz="2400" dirty="0"/>
                  <a:t>, odredi tok.</a:t>
                </a:r>
              </a:p>
              <a:p>
                <a:pPr marL="0" indent="0">
                  <a:buNone/>
                </a:pPr>
                <a:endParaRPr lang="hr-HR" dirty="0"/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BB484DF1-97A4-4F21-B3F6-EB783FF6E3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341120" y="1779241"/>
                <a:ext cx="4754880" cy="3329471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zervirano mjesto sadržaja 3">
                <a:extLst>
                  <a:ext uri="{FF2B5EF4-FFF2-40B4-BE49-F238E27FC236}">
                    <a16:creationId xmlns:a16="http://schemas.microsoft.com/office/drawing/2014/main" id="{6DCE3057-C966-4AC8-96CB-18F49640E54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758327" y="1779241"/>
                <a:ext cx="4645152" cy="3329471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>
                <a:normAutofit fontScale="85000" lnSpcReduction="20000"/>
              </a:bodyPr>
              <a:lstStyle/>
              <a:p>
                <a:pPr marL="0" indent="0" algn="ctr">
                  <a:buNone/>
                </a:pPr>
                <a:endParaRPr lang="hr-HR" sz="2400" dirty="0">
                  <a:solidFill>
                    <a:schemeClr val="accent2"/>
                  </a:solidFill>
                </a:endParaRPr>
              </a:p>
              <a:p>
                <a:pPr marL="0" indent="0" algn="ctr">
                  <a:buNone/>
                </a:pPr>
                <a:r>
                  <a:rPr lang="hr-HR" sz="2400" b="1" dirty="0">
                    <a:solidFill>
                      <a:schemeClr val="accent2"/>
                    </a:solidFill>
                  </a:rPr>
                  <a:t>Učenik s ADHD/ADD</a:t>
                </a:r>
              </a:p>
              <a:p>
                <a:pPr marL="0" indent="0">
                  <a:buNone/>
                </a:pPr>
                <a:endParaRPr lang="hr-HR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hr-HR" sz="2400" dirty="0"/>
                  <a:t>Za funkciju </a:t>
                </a:r>
                <a14:m>
                  <m:oMath xmlns:m="http://schemas.openxmlformats.org/officeDocument/2006/math">
                    <m:r>
                      <a:rPr lang="hr-HR" sz="24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2400" i="1" smtClean="0">
                        <a:latin typeface="Cambria Math" panose="02040503050406030204" pitchFamily="18" charset="0"/>
                      </a:rPr>
                      <m:t>=−2</m:t>
                    </m:r>
                    <m:r>
                      <a:rPr lang="hr-HR" sz="24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sz="240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endParaRPr lang="hr-HR" sz="2400" dirty="0"/>
              </a:p>
              <a:p>
                <a:pPr marL="514350" indent="-514350">
                  <a:buClr>
                    <a:schemeClr val="accent2"/>
                  </a:buClr>
                  <a:buFont typeface="+mj-lt"/>
                  <a:buAutoNum type="alphaLcParenR"/>
                </a:pPr>
                <a:r>
                  <a:rPr lang="hr-HR" sz="2400" dirty="0"/>
                  <a:t>nacrtaj graf</a:t>
                </a:r>
              </a:p>
              <a:p>
                <a:pPr marL="514350" indent="-514350">
                  <a:buClr>
                    <a:schemeClr val="accent2"/>
                  </a:buClr>
                  <a:buFont typeface="+mj-lt"/>
                  <a:buAutoNum type="alphaLcParenR"/>
                </a:pPr>
                <a:r>
                  <a:rPr lang="hr-HR" sz="2400" dirty="0"/>
                  <a:t>odredi i označi </a:t>
                </a:r>
                <a:r>
                  <a:rPr lang="hr-HR" sz="2400" dirty="0" err="1"/>
                  <a:t>nultočku</a:t>
                </a:r>
                <a:endParaRPr lang="hr-HR" sz="2400" dirty="0"/>
              </a:p>
              <a:p>
                <a:pPr marL="514350" indent="-514350">
                  <a:buClr>
                    <a:schemeClr val="accent2"/>
                  </a:buClr>
                  <a:buFont typeface="+mj-lt"/>
                  <a:buAutoNum type="alphaLcParenR"/>
                </a:pPr>
                <a:r>
                  <a:rPr lang="hr-HR" sz="2400" dirty="0"/>
                  <a:t>odredi tok.</a:t>
                </a:r>
              </a:p>
              <a:p>
                <a:pPr marL="0" indent="0">
                  <a:buNone/>
                </a:pPr>
                <a:r>
                  <a:rPr lang="hr-HR" sz="5400" dirty="0">
                    <a:solidFill>
                      <a:schemeClr val="accent1"/>
                    </a:solidFill>
                    <a:latin typeface="Brush Script MT" panose="03060802040406070304" pitchFamily="66" charset="0"/>
                  </a:rPr>
                  <a:t>              </a:t>
                </a:r>
                <a:endParaRPr lang="hr-HR" sz="5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Rezervirano mjesto sadržaja 3">
                <a:extLst>
                  <a:ext uri="{FF2B5EF4-FFF2-40B4-BE49-F238E27FC236}">
                    <a16:creationId xmlns:a16="http://schemas.microsoft.com/office/drawing/2014/main" id="{6DCE3057-C966-4AC8-96CB-18F49640E5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758327" y="1779241"/>
                <a:ext cx="4645152" cy="332947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853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id="{2BDDD9B9-4FC1-464A-9F6E-671C83D3F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57" y="2940843"/>
            <a:ext cx="3139712" cy="1664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E4ACE9D0-B13B-4555-B4C0-E05E2926F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57" y="5011742"/>
            <a:ext cx="3737172" cy="1261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1AD9B206-CA04-41E5-9D7C-B12E7ED0AC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5817" y="946749"/>
            <a:ext cx="4362450" cy="300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E585CBAB-8928-49A5-B19F-44645E6E5E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5817" y="4278762"/>
            <a:ext cx="4031184" cy="51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797296E-6117-4DF8-A8D1-D9A8AB96B9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5817" y="5437339"/>
            <a:ext cx="3456384" cy="83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F25BB94F-4D1E-43C6-987A-B2F8383CE7C1}"/>
              </a:ext>
            </a:extLst>
          </p:cNvPr>
          <p:cNvSpPr txBox="1">
            <a:spLocks/>
          </p:cNvSpPr>
          <p:nvPr/>
        </p:nvSpPr>
        <p:spPr>
          <a:xfrm>
            <a:off x="927312" y="1790160"/>
            <a:ext cx="5842062" cy="9468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200" b="1" dirty="0">
                <a:solidFill>
                  <a:schemeClr val="accent2"/>
                </a:solidFill>
              </a:rPr>
              <a:t>Učenik s ADHD/ADD - redovni program uz prilagodbu sadržaj i individualizirane postupke</a:t>
            </a:r>
          </a:p>
        </p:txBody>
      </p:sp>
      <p:sp>
        <p:nvSpPr>
          <p:cNvPr id="13" name="Naslov 1">
            <a:extLst>
              <a:ext uri="{FF2B5EF4-FFF2-40B4-BE49-F238E27FC236}">
                <a16:creationId xmlns:a16="http://schemas.microsoft.com/office/drawing/2014/main" id="{2A5CB16B-0A58-49DB-85CD-CEFA4463229D}"/>
              </a:ext>
            </a:extLst>
          </p:cNvPr>
          <p:cNvSpPr txBox="1">
            <a:spLocks/>
          </p:cNvSpPr>
          <p:nvPr/>
        </p:nvSpPr>
        <p:spPr>
          <a:xfrm>
            <a:off x="2356175" y="611395"/>
            <a:ext cx="2592696" cy="7986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600">
                <a:latin typeface="Segoe Condensed (tijelo)"/>
              </a:rPr>
              <a:t>Zadatak 1.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397274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3EDEE54-7C6B-4B0B-BBAD-37EED13744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5704" y="1934045"/>
            <a:ext cx="4846779" cy="43125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hr-HR" sz="2400" b="1" dirty="0">
                <a:solidFill>
                  <a:schemeClr val="accent2"/>
                </a:solidFill>
              </a:rPr>
              <a:t>Razred</a:t>
            </a:r>
          </a:p>
          <a:p>
            <a:pPr marL="0" indent="0">
              <a:buNone/>
            </a:pPr>
            <a:r>
              <a:rPr lang="hr-HR" sz="2400" dirty="0"/>
              <a:t>Odredi funkcije čiji su grafovi prikazani na slici: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A1CB5F8-C81D-4BB3-B0F1-07D36B7C5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3771" y="1934045"/>
            <a:ext cx="4846778" cy="43125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hr-HR" sz="2400" b="1" dirty="0">
                <a:solidFill>
                  <a:schemeClr val="accent2"/>
                </a:solidFill>
              </a:rPr>
              <a:t>Učenik s ADHD/ADD</a:t>
            </a:r>
          </a:p>
          <a:p>
            <a:pPr marL="0" indent="0">
              <a:buNone/>
            </a:pPr>
            <a:r>
              <a:rPr lang="hr-HR" sz="2400" dirty="0"/>
              <a:t>Odredi funkcije čiji su grafovi prikazani na slikama:            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FBBA7E0-CAC5-4562-93AC-3EAEFE8F9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874" y="3275607"/>
            <a:ext cx="3943350" cy="257175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F0BB35E-E490-417F-A3F0-A94444553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274" y="3429000"/>
            <a:ext cx="1419225" cy="11811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76A5C21-22C6-47DF-92E9-889E42D90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6347" y="3429000"/>
            <a:ext cx="1428750" cy="124777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013C36F-B83B-46F6-930A-FE4803835D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0274" y="4749712"/>
            <a:ext cx="1409700" cy="120015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1F21383F-7478-4226-BB55-DEDD65A819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6347" y="4809881"/>
            <a:ext cx="1466850" cy="1190625"/>
          </a:xfrm>
          <a:prstGeom prst="rect">
            <a:avLst/>
          </a:prstGeom>
        </p:spPr>
      </p:pic>
      <p:sp>
        <p:nvSpPr>
          <p:cNvPr id="12" name="Naslov 1">
            <a:extLst>
              <a:ext uri="{FF2B5EF4-FFF2-40B4-BE49-F238E27FC236}">
                <a16:creationId xmlns:a16="http://schemas.microsoft.com/office/drawing/2014/main" id="{61820491-A1DB-411C-8A81-8588EA0C3673}"/>
              </a:ext>
            </a:extLst>
          </p:cNvPr>
          <p:cNvSpPr txBox="1">
            <a:spLocks/>
          </p:cNvSpPr>
          <p:nvPr/>
        </p:nvSpPr>
        <p:spPr>
          <a:xfrm>
            <a:off x="2356175" y="611395"/>
            <a:ext cx="2592696" cy="7986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600" dirty="0">
                <a:latin typeface="Segoe Condensed (tijelo)"/>
              </a:rPr>
              <a:t>Zadatak 2.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25806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87223AB2-BE97-4986-9F48-D022A951FD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072208" y="2015733"/>
            <a:ext cx="1574551" cy="164301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F065FE9-D6A7-4372-8D94-882D037E369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061053" y="3820722"/>
            <a:ext cx="1596859" cy="1643011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FA0D9217-C3A1-4B2D-BF32-146937DEBC4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463832" y="2015733"/>
            <a:ext cx="1680564" cy="164301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68D6443-183E-4C98-8216-C9F7E34F31A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463832" y="3820722"/>
            <a:ext cx="2167160" cy="1643010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00CE92C-D674-4C9F-B095-F79982F55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5"/>
            <a:ext cx="4169336" cy="34479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endParaRPr lang="hr-HR" sz="24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hr-HR" sz="2400" b="1" dirty="0">
                <a:solidFill>
                  <a:schemeClr val="accent2"/>
                </a:solidFill>
              </a:rPr>
              <a:t>Učenik s ADHD/ADD-redovni program uz prilagodbu sadržaj i individualizirane postupke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2400" dirty="0"/>
              <a:t>Zaokruži jesu li zadane funkcije linearne: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8FFA6F73-73AD-4030-840B-4485C031AE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8323" y="517318"/>
            <a:ext cx="2895851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6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566A86-45B5-4D45-B1E3-6BF135D80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883" y="459821"/>
            <a:ext cx="2292626" cy="702366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KWL tablica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812BBDA-C9CC-432C-A6BB-3AEEB4224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9868" y="1675307"/>
            <a:ext cx="8222975" cy="1728606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20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hr-HR" sz="2400" dirty="0"/>
              <a:t>dizajnirana je za pomoć u učenju</a:t>
            </a:r>
          </a:p>
          <a:p>
            <a:pPr marL="457200" indent="-457200" algn="just">
              <a:lnSpc>
                <a:spcPct val="20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hr-HR" sz="2400" dirty="0"/>
              <a:t>slova KWL su akronim za </a:t>
            </a:r>
            <a:r>
              <a:rPr lang="hr-HR" sz="2400" b="1" dirty="0"/>
              <a:t> K</a:t>
            </a:r>
            <a:r>
              <a:rPr lang="hr-HR" sz="2400" dirty="0"/>
              <a:t>now, </a:t>
            </a:r>
            <a:r>
              <a:rPr lang="hr-HR" sz="2400" b="1" dirty="0" err="1"/>
              <a:t>W</a:t>
            </a:r>
            <a:r>
              <a:rPr lang="hr-HR" sz="2400" dirty="0" err="1"/>
              <a:t>ant</a:t>
            </a:r>
            <a:r>
              <a:rPr lang="hr-HR" sz="2400" dirty="0"/>
              <a:t> to </a:t>
            </a:r>
            <a:r>
              <a:rPr lang="hr-HR" sz="2400" dirty="0" err="1"/>
              <a:t>know</a:t>
            </a:r>
            <a:r>
              <a:rPr lang="hr-HR" sz="2400" dirty="0"/>
              <a:t>, </a:t>
            </a:r>
            <a:r>
              <a:rPr lang="hr-HR" sz="2400" b="1" dirty="0" err="1"/>
              <a:t>L</a:t>
            </a:r>
            <a:r>
              <a:rPr lang="hr-HR" sz="2400" dirty="0" err="1"/>
              <a:t>earn</a:t>
            </a:r>
            <a:r>
              <a:rPr lang="hr-HR" sz="2400" dirty="0"/>
              <a:t>  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D1149F1-9371-44C1-ABFA-5733DA3F9A6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54883" y="4669573"/>
            <a:ext cx="6994093" cy="1728606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55CB3F03-E550-46B0-923C-EA38BDA9AE62}"/>
              </a:ext>
            </a:extLst>
          </p:cNvPr>
          <p:cNvSpPr/>
          <p:nvPr/>
        </p:nvSpPr>
        <p:spPr>
          <a:xfrm>
            <a:off x="789868" y="3403913"/>
            <a:ext cx="8608132" cy="727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accent6">
                    <a:lumMod val="50000"/>
                  </a:schemeClr>
                </a:solidFill>
              </a:rPr>
              <a:t>crtati na početku sata tablicu na ploči, a učenici crtaju u bilježnicu</a:t>
            </a:r>
          </a:p>
        </p:txBody>
      </p:sp>
      <p:pic>
        <p:nvPicPr>
          <p:cNvPr id="8" name="Picture 3" descr="C:\Users\Petra\AppData\Local\Microsoft\Windows\Temporary Internet Files\Content.IE5\D9JMCCNK\MC900441908[1].wmf">
            <a:extLst>
              <a:ext uri="{FF2B5EF4-FFF2-40B4-BE49-F238E27FC236}">
                <a16:creationId xmlns:a16="http://schemas.microsoft.com/office/drawing/2014/main" id="{778D4A00-2B97-4761-971A-F00E24281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5365" y="2009326"/>
            <a:ext cx="2592288" cy="1419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150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0835F7-8367-48E3-A7ED-240425F63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5314" y="378556"/>
            <a:ext cx="6729260" cy="1059305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/>
              <a:t>Obrtna tehnička škola Split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17F858F-9B7B-449C-9F2A-EFFBBAEB24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1278" y="2586486"/>
            <a:ext cx="4008072" cy="2833653"/>
          </a:xfrm>
          <a:prstGeom prst="flowChartAlternateProcess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hr-HR" b="1" dirty="0"/>
              <a:t>Četverogodišnja zanimanja</a:t>
            </a:r>
          </a:p>
          <a:p>
            <a:pPr marL="0" indent="0">
              <a:buNone/>
            </a:pPr>
            <a:endParaRPr lang="hr-HR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r-HR" dirty="0"/>
              <a:t>Tehničar za električne strojeve s primijenjenim računalstvom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hr-HR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r-HR" dirty="0"/>
              <a:t>Tehničar za vozila i vozna sredstva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hr-HR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r-HR" dirty="0"/>
              <a:t>Drvodjeljski tehničar dizajner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A198A69-281F-44C9-B5FE-42021FA7F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32106" y="2007704"/>
            <a:ext cx="4008072" cy="4634283"/>
          </a:xfrm>
          <a:prstGeom prst="flowChartAlternateProcess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hr-HR" b="1" dirty="0"/>
              <a:t>Trogodišnja zanimanja</a:t>
            </a:r>
          </a:p>
          <a:p>
            <a:pPr marL="0" indent="0">
              <a:buNone/>
            </a:pPr>
            <a:endParaRPr lang="hr-HR" b="1" dirty="0"/>
          </a:p>
          <a:p>
            <a:pPr>
              <a:lnSpc>
                <a:spcPct val="120000"/>
              </a:lnSpc>
            </a:pPr>
            <a:r>
              <a:rPr lang="hr-HR" dirty="0"/>
              <a:t>Automehaničar</a:t>
            </a:r>
          </a:p>
          <a:p>
            <a:pPr>
              <a:lnSpc>
                <a:spcPct val="120000"/>
              </a:lnSpc>
            </a:pPr>
            <a:r>
              <a:rPr lang="hr-HR" dirty="0"/>
              <a:t>Autolimar                                        </a:t>
            </a:r>
          </a:p>
          <a:p>
            <a:pPr>
              <a:lnSpc>
                <a:spcPct val="120000"/>
              </a:lnSpc>
            </a:pPr>
            <a:r>
              <a:rPr lang="hr-HR" dirty="0"/>
              <a:t>Vodoinstalater                                                </a:t>
            </a:r>
          </a:p>
          <a:p>
            <a:pPr>
              <a:lnSpc>
                <a:spcPct val="120000"/>
              </a:lnSpc>
            </a:pPr>
            <a:r>
              <a:rPr lang="hr-HR" dirty="0"/>
              <a:t>Instalater grijanja i klimatizacije</a:t>
            </a:r>
          </a:p>
          <a:p>
            <a:pPr>
              <a:lnSpc>
                <a:spcPct val="120000"/>
              </a:lnSpc>
            </a:pPr>
            <a:r>
              <a:rPr lang="hr-HR" dirty="0" err="1"/>
              <a:t>Plinoinstalater</a:t>
            </a:r>
            <a:endParaRPr lang="hr-HR" dirty="0"/>
          </a:p>
          <a:p>
            <a:pPr>
              <a:lnSpc>
                <a:spcPct val="120000"/>
              </a:lnSpc>
            </a:pPr>
            <a:r>
              <a:rPr lang="hr-HR" dirty="0"/>
              <a:t>Stolar</a:t>
            </a:r>
          </a:p>
          <a:p>
            <a:pPr>
              <a:lnSpc>
                <a:spcPct val="120000"/>
              </a:lnSpc>
            </a:pPr>
            <a:r>
              <a:rPr lang="hr-HR" dirty="0"/>
              <a:t>Elektroničar-mehaničar</a:t>
            </a:r>
          </a:p>
          <a:p>
            <a:pPr>
              <a:lnSpc>
                <a:spcPct val="120000"/>
              </a:lnSpc>
            </a:pPr>
            <a:r>
              <a:rPr lang="hr-HR" dirty="0"/>
              <a:t>Elektroinstalater</a:t>
            </a:r>
          </a:p>
          <a:p>
            <a:pPr>
              <a:lnSpc>
                <a:spcPct val="120000"/>
              </a:lnSpc>
            </a:pPr>
            <a:r>
              <a:rPr lang="hr-HR" dirty="0"/>
              <a:t>Autoelektričar</a:t>
            </a:r>
          </a:p>
          <a:p>
            <a:pPr>
              <a:lnSpc>
                <a:spcPct val="120000"/>
              </a:lnSpc>
            </a:pPr>
            <a:r>
              <a:rPr lang="hr-HR" dirty="0"/>
              <a:t>Elektromehaničar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cxnSp>
        <p:nvCxnSpPr>
          <p:cNvPr id="6" name="Ravni poveznik sa strelicom 5">
            <a:extLst>
              <a:ext uri="{FF2B5EF4-FFF2-40B4-BE49-F238E27FC236}">
                <a16:creationId xmlns:a16="http://schemas.microsoft.com/office/drawing/2014/main" id="{FCE885BF-3102-41DA-BAB0-25A9611888DF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3180522" y="1437861"/>
            <a:ext cx="3049422" cy="979815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id="{955C082D-FEFB-4690-A350-916DF1C0902B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6229944" y="1437861"/>
            <a:ext cx="2330960" cy="489485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11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Rezervirano mjesto sadržaja 3">
                <a:extLst>
                  <a:ext uri="{FF2B5EF4-FFF2-40B4-BE49-F238E27FC236}">
                    <a16:creationId xmlns:a16="http://schemas.microsoft.com/office/drawing/2014/main" id="{E3766C2A-A46D-48FA-9796-5E091919D7D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05806305"/>
                  </p:ext>
                </p:extLst>
              </p:nvPr>
            </p:nvGraphicFramePr>
            <p:xfrm>
              <a:off x="2709334" y="1046974"/>
              <a:ext cx="8449734" cy="5047667"/>
            </p:xfrm>
            <a:graphic>
              <a:graphicData uri="http://schemas.openxmlformats.org/drawingml/2006/table">
                <a:tbl>
                  <a:tblPr>
                    <a:tableStyleId>{08FB837D-C827-4EFA-A057-4D05807E0F7C}</a:tableStyleId>
                  </a:tblPr>
                  <a:tblGrid>
                    <a:gridCol w="2815956">
                      <a:extLst>
                        <a:ext uri="{9D8B030D-6E8A-4147-A177-3AD203B41FA5}">
                          <a16:colId xmlns:a16="http://schemas.microsoft.com/office/drawing/2014/main" val="2265273642"/>
                        </a:ext>
                      </a:extLst>
                    </a:gridCol>
                    <a:gridCol w="2816889">
                      <a:extLst>
                        <a:ext uri="{9D8B030D-6E8A-4147-A177-3AD203B41FA5}">
                          <a16:colId xmlns:a16="http://schemas.microsoft.com/office/drawing/2014/main" val="1361617463"/>
                        </a:ext>
                      </a:extLst>
                    </a:gridCol>
                    <a:gridCol w="2816889">
                      <a:extLst>
                        <a:ext uri="{9D8B030D-6E8A-4147-A177-3AD203B41FA5}">
                          <a16:colId xmlns:a16="http://schemas.microsoft.com/office/drawing/2014/main" val="295148548"/>
                        </a:ext>
                      </a:extLst>
                    </a:gridCol>
                  </a:tblGrid>
                  <a:tr h="3948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6000"/>
                            </a:lnSpc>
                            <a:spcAft>
                              <a:spcPts val="0"/>
                            </a:spcAft>
                            <a:tabLst>
                              <a:tab pos="1600200" algn="l"/>
                            </a:tabLst>
                          </a:pPr>
                          <a:r>
                            <a:rPr lang="hr-HR" sz="2400" b="1" dirty="0">
                              <a:solidFill>
                                <a:schemeClr val="accent2"/>
                              </a:solidFill>
                              <a:effectLst/>
                            </a:rPr>
                            <a:t>Što znam?</a:t>
                          </a:r>
                          <a:endParaRPr lang="hr-HR" sz="2400" b="1" dirty="0">
                            <a:solidFill>
                              <a:schemeClr val="accent2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6000"/>
                            </a:lnSpc>
                            <a:spcAft>
                              <a:spcPts val="0"/>
                            </a:spcAft>
                            <a:tabLst>
                              <a:tab pos="1600200" algn="l"/>
                            </a:tabLst>
                          </a:pPr>
                          <a:r>
                            <a:rPr lang="hr-HR" sz="2400" b="1" dirty="0">
                              <a:solidFill>
                                <a:schemeClr val="accent2"/>
                              </a:solidFill>
                              <a:effectLst/>
                            </a:rPr>
                            <a:t>Što želim znati?</a:t>
                          </a:r>
                          <a:endParaRPr lang="hr-HR" sz="2400" b="1" dirty="0">
                            <a:solidFill>
                              <a:schemeClr val="accent2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6000"/>
                            </a:lnSpc>
                            <a:spcAft>
                              <a:spcPts val="0"/>
                            </a:spcAft>
                            <a:tabLst>
                              <a:tab pos="1600200" algn="l"/>
                            </a:tabLst>
                          </a:pPr>
                          <a:r>
                            <a:rPr lang="hr-HR" sz="2400" b="1" dirty="0">
                              <a:solidFill>
                                <a:schemeClr val="accent2"/>
                              </a:solidFill>
                              <a:effectLst/>
                            </a:rPr>
                            <a:t>Što sam naučio?</a:t>
                          </a:r>
                          <a:endParaRPr lang="hr-HR" sz="2400" b="1" dirty="0">
                            <a:solidFill>
                              <a:schemeClr val="accent2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12526795"/>
                      </a:ext>
                    </a:extLst>
                  </a:tr>
                  <a:tr h="441559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6000"/>
                            </a:lnSpc>
                            <a:spcAft>
                              <a:spcPts val="0"/>
                            </a:spcAft>
                            <a:tabLst>
                              <a:tab pos="1600200" algn="l"/>
                            </a:tabLst>
                          </a:pPr>
                          <a:r>
                            <a:rPr lang="hr-HR" sz="2400" dirty="0"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lnSpc>
                              <a:spcPct val="106000"/>
                            </a:lnSpc>
                            <a:spcAft>
                              <a:spcPts val="0"/>
                            </a:spcAft>
                            <a:tabLst>
                              <a:tab pos="1600200" algn="l"/>
                            </a:tabLst>
                          </a:pPr>
                          <a:r>
                            <a:rPr lang="hr-HR" sz="2400" dirty="0">
                              <a:effectLst/>
                            </a:rPr>
                            <a:t>Jednadžba koja ima kvadrat.</a:t>
                          </a:r>
                        </a:p>
                        <a:p>
                          <a:pPr>
                            <a:lnSpc>
                              <a:spcPct val="106000"/>
                            </a:lnSpc>
                            <a:spcAft>
                              <a:spcPts val="0"/>
                            </a:spcAft>
                            <a:tabLst>
                              <a:tab pos="1600200" algn="l"/>
                            </a:tabLst>
                          </a:pPr>
                          <a:r>
                            <a:rPr lang="hr-HR" sz="2400" dirty="0"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lnSpc>
                              <a:spcPct val="106000"/>
                            </a:lnSpc>
                            <a:spcAft>
                              <a:spcPts val="0"/>
                            </a:spcAft>
                            <a:tabLst>
                              <a:tab pos="1600200" algn="l"/>
                            </a:tabLst>
                          </a:pPr>
                          <a:r>
                            <a:rPr lang="hr-HR" sz="2400" dirty="0">
                              <a:effectLst/>
                            </a:rPr>
                            <a:t>Ima nepoznanicu x</a:t>
                          </a:r>
                        </a:p>
                        <a:p>
                          <a:pPr>
                            <a:lnSpc>
                              <a:spcPct val="106000"/>
                            </a:lnSpc>
                            <a:spcAft>
                              <a:spcPts val="0"/>
                            </a:spcAft>
                            <a:tabLst>
                              <a:tab pos="1600200" algn="l"/>
                            </a:tabLst>
                          </a:pPr>
                          <a:r>
                            <a:rPr lang="hr-HR" sz="2400" dirty="0">
                              <a:effectLst/>
                            </a:rPr>
                            <a:t>i ima izraz s lijeve i  s desne strane jednakosti. </a:t>
                          </a:r>
                        </a:p>
                        <a:p>
                          <a:pPr>
                            <a:lnSpc>
                              <a:spcPct val="106000"/>
                            </a:lnSpc>
                            <a:spcAft>
                              <a:spcPts val="0"/>
                            </a:spcAft>
                            <a:tabLst>
                              <a:tab pos="1600200" algn="l"/>
                            </a:tabLst>
                          </a:pPr>
                          <a:r>
                            <a:rPr lang="hr-HR" sz="2400" dirty="0">
                              <a:effectLst/>
                            </a:rPr>
                            <a:t> </a:t>
                          </a:r>
                          <a:endParaRPr lang="hr-HR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6000"/>
                            </a:lnSpc>
                            <a:spcAft>
                              <a:spcPts val="0"/>
                            </a:spcAft>
                            <a:tabLst>
                              <a:tab pos="1600200" algn="l"/>
                            </a:tabLst>
                          </a:pPr>
                          <a:r>
                            <a:rPr lang="hr-HR" sz="2400" dirty="0"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lnSpc>
                              <a:spcPct val="106000"/>
                            </a:lnSpc>
                            <a:spcAft>
                              <a:spcPts val="0"/>
                            </a:spcAft>
                            <a:tabLst>
                              <a:tab pos="1600200" algn="l"/>
                            </a:tabLst>
                          </a:pPr>
                          <a:r>
                            <a:rPr lang="hr-HR" sz="2400" dirty="0">
                              <a:effectLst/>
                            </a:rPr>
                            <a:t>Riješiti kvadratnu jednadžbu.</a:t>
                          </a:r>
                        </a:p>
                        <a:p>
                          <a:pPr>
                            <a:lnSpc>
                              <a:spcPct val="106000"/>
                            </a:lnSpc>
                            <a:spcAft>
                              <a:spcPts val="0"/>
                            </a:spcAft>
                            <a:tabLst>
                              <a:tab pos="1600200" algn="l"/>
                            </a:tabLst>
                          </a:pPr>
                          <a:r>
                            <a:rPr lang="hr-HR" sz="2400" dirty="0"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lnSpc>
                              <a:spcPct val="106000"/>
                            </a:lnSpc>
                            <a:spcAft>
                              <a:spcPts val="0"/>
                            </a:spcAft>
                            <a:tabLst>
                              <a:tab pos="1600200" algn="l"/>
                            </a:tabLst>
                          </a:pPr>
                          <a:r>
                            <a:rPr lang="hr-HR" sz="2400" dirty="0">
                              <a:effectLst/>
                            </a:rPr>
                            <a:t> </a:t>
                          </a:r>
                          <a:endParaRPr lang="hr-HR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6000"/>
                            </a:lnSpc>
                            <a:spcAft>
                              <a:spcPts val="0"/>
                            </a:spcAft>
                            <a:tabLst>
                              <a:tab pos="1600200" algn="l"/>
                            </a:tabLst>
                          </a:pPr>
                          <a:r>
                            <a:rPr lang="hr-HR" sz="2400" dirty="0"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lnSpc>
                              <a:spcPct val="106000"/>
                            </a:lnSpc>
                            <a:spcAft>
                              <a:spcPts val="0"/>
                            </a:spcAft>
                            <a:tabLst>
                              <a:tab pos="1600200" algn="l"/>
                            </a:tabLst>
                          </a:pPr>
                          <a:r>
                            <a:rPr lang="hr-HR" sz="2400" dirty="0">
                              <a:effectLst/>
                            </a:rPr>
                            <a:t>Kvadratna jednadžba je jednadžba oblika </a:t>
                          </a:r>
                        </a:p>
                        <a:p>
                          <a:pPr>
                            <a:lnSpc>
                              <a:spcPct val="106000"/>
                            </a:lnSpc>
                            <a:spcAft>
                              <a:spcPts val="0"/>
                            </a:spcAft>
                            <a:tabLst>
                              <a:tab pos="1600200" algn="l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a:rPr lang="hr-HR" sz="2400">
                                  <a:effectLst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hr-HR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hr-HR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r-HR" sz="240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hr-HR" sz="2400">
                                  <a:effectLst/>
                                  <a:latin typeface="Cambria Math" panose="02040503050406030204" pitchFamily="18" charset="0"/>
                                </a:rPr>
                                <m:t>𝑏𝑥</m:t>
                              </m:r>
                              <m:r>
                                <a:rPr lang="hr-HR" sz="240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hr-HR" sz="2400">
                                  <a:effectLst/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hr-HR" sz="2400">
                                  <a:effectLst/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r>
                            <a:rPr lang="hr-HR" sz="2400" dirty="0">
                              <a:effectLst/>
                            </a:rPr>
                            <a:t>.</a:t>
                          </a:r>
                        </a:p>
                        <a:p>
                          <a:pPr>
                            <a:lnSpc>
                              <a:spcPct val="106000"/>
                            </a:lnSpc>
                            <a:spcAft>
                              <a:spcPts val="0"/>
                            </a:spcAft>
                            <a:tabLst>
                              <a:tab pos="1600200" algn="l"/>
                            </a:tabLst>
                          </a:pPr>
                          <a:r>
                            <a:rPr lang="hr-HR" sz="2400" dirty="0"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lnSpc>
                              <a:spcPct val="106000"/>
                            </a:lnSpc>
                            <a:spcAft>
                              <a:spcPts val="0"/>
                            </a:spcAft>
                            <a:tabLst>
                              <a:tab pos="1600200" algn="l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a:rPr lang="hr-HR" sz="2400">
                                  <a:effectLst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hr-HR" sz="2400" dirty="0">
                              <a:effectLst/>
                            </a:rPr>
                            <a:t>-koeficijent kvadratnog člana</a:t>
                          </a:r>
                        </a:p>
                        <a:p>
                          <a:pPr>
                            <a:lnSpc>
                              <a:spcPct val="106000"/>
                            </a:lnSpc>
                            <a:spcAft>
                              <a:spcPts val="0"/>
                            </a:spcAft>
                            <a:tabLst>
                              <a:tab pos="1600200" algn="l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a:rPr lang="hr-HR" sz="2400">
                                  <a:effectLst/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hr-HR" sz="2400" dirty="0">
                              <a:effectLst/>
                            </a:rPr>
                            <a:t>-koeficijent linearnog člana</a:t>
                          </a:r>
                        </a:p>
                        <a:p>
                          <a:pPr>
                            <a:lnSpc>
                              <a:spcPct val="106000"/>
                            </a:lnSpc>
                            <a:spcAft>
                              <a:spcPts val="0"/>
                            </a:spcAft>
                            <a:tabLst>
                              <a:tab pos="1600200" algn="l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a:rPr lang="hr-HR" sz="2400">
                                  <a:effectLst/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r>
                            <a:rPr lang="hr-HR" sz="2400" dirty="0">
                              <a:effectLst/>
                            </a:rPr>
                            <a:t>-slobodni član</a:t>
                          </a:r>
                        </a:p>
                        <a:p>
                          <a:pPr>
                            <a:lnSpc>
                              <a:spcPct val="106000"/>
                            </a:lnSpc>
                            <a:spcAft>
                              <a:spcPts val="0"/>
                            </a:spcAft>
                            <a:tabLst>
                              <a:tab pos="1600200" algn="l"/>
                            </a:tabLst>
                          </a:pPr>
                          <a:r>
                            <a:rPr lang="hr-HR" sz="2400" dirty="0"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lnSpc>
                              <a:spcPct val="106000"/>
                            </a:lnSpc>
                            <a:spcAft>
                              <a:spcPts val="0"/>
                            </a:spcAft>
                            <a:tabLst>
                              <a:tab pos="1600200" algn="l"/>
                            </a:tabLst>
                          </a:pPr>
                          <a:r>
                            <a:rPr lang="hr-HR" sz="2400" dirty="0">
                              <a:effectLst/>
                            </a:rPr>
                            <a:t> </a:t>
                          </a:r>
                          <a:endParaRPr lang="hr-HR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851284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Rezervirano mjesto sadržaja 3">
                <a:extLst>
                  <a:ext uri="{FF2B5EF4-FFF2-40B4-BE49-F238E27FC236}">
                    <a16:creationId xmlns:a16="http://schemas.microsoft.com/office/drawing/2014/main" id="{E3766C2A-A46D-48FA-9796-5E091919D7D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05806305"/>
                  </p:ext>
                </p:extLst>
              </p:nvPr>
            </p:nvGraphicFramePr>
            <p:xfrm>
              <a:off x="2709334" y="1046974"/>
              <a:ext cx="8449734" cy="5031221"/>
            </p:xfrm>
            <a:graphic>
              <a:graphicData uri="http://schemas.openxmlformats.org/drawingml/2006/table">
                <a:tbl>
                  <a:tblPr>
                    <a:tableStyleId>{08FB837D-C827-4EFA-A057-4D05807E0F7C}</a:tableStyleId>
                  </a:tblPr>
                  <a:tblGrid>
                    <a:gridCol w="2815956">
                      <a:extLst>
                        <a:ext uri="{9D8B030D-6E8A-4147-A177-3AD203B41FA5}">
                          <a16:colId xmlns:a16="http://schemas.microsoft.com/office/drawing/2014/main" val="2265273642"/>
                        </a:ext>
                      </a:extLst>
                    </a:gridCol>
                    <a:gridCol w="2816889">
                      <a:extLst>
                        <a:ext uri="{9D8B030D-6E8A-4147-A177-3AD203B41FA5}">
                          <a16:colId xmlns:a16="http://schemas.microsoft.com/office/drawing/2014/main" val="1361617463"/>
                        </a:ext>
                      </a:extLst>
                    </a:gridCol>
                    <a:gridCol w="2816889">
                      <a:extLst>
                        <a:ext uri="{9D8B030D-6E8A-4147-A177-3AD203B41FA5}">
                          <a16:colId xmlns:a16="http://schemas.microsoft.com/office/drawing/2014/main" val="295148548"/>
                        </a:ext>
                      </a:extLst>
                    </a:gridCol>
                  </a:tblGrid>
                  <a:tr h="3948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6000"/>
                            </a:lnSpc>
                            <a:spcAft>
                              <a:spcPts val="0"/>
                            </a:spcAft>
                            <a:tabLst>
                              <a:tab pos="1600200" algn="l"/>
                            </a:tabLst>
                          </a:pPr>
                          <a:r>
                            <a:rPr lang="hr-HR" sz="2400" b="1" dirty="0">
                              <a:solidFill>
                                <a:schemeClr val="accent2"/>
                              </a:solidFill>
                              <a:effectLst/>
                            </a:rPr>
                            <a:t>Što znam?</a:t>
                          </a:r>
                          <a:endParaRPr lang="hr-HR" sz="2400" b="1" dirty="0">
                            <a:solidFill>
                              <a:schemeClr val="accent2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6000"/>
                            </a:lnSpc>
                            <a:spcAft>
                              <a:spcPts val="0"/>
                            </a:spcAft>
                            <a:tabLst>
                              <a:tab pos="1600200" algn="l"/>
                            </a:tabLst>
                          </a:pPr>
                          <a:r>
                            <a:rPr lang="hr-HR" sz="2400" b="1" dirty="0">
                              <a:solidFill>
                                <a:schemeClr val="accent2"/>
                              </a:solidFill>
                              <a:effectLst/>
                            </a:rPr>
                            <a:t>Što želim znati?</a:t>
                          </a:r>
                          <a:endParaRPr lang="hr-HR" sz="2400" b="1" dirty="0">
                            <a:solidFill>
                              <a:schemeClr val="accent2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6000"/>
                            </a:lnSpc>
                            <a:spcAft>
                              <a:spcPts val="0"/>
                            </a:spcAft>
                            <a:tabLst>
                              <a:tab pos="1600200" algn="l"/>
                            </a:tabLst>
                          </a:pPr>
                          <a:r>
                            <a:rPr lang="hr-HR" sz="2400" b="1" dirty="0">
                              <a:solidFill>
                                <a:schemeClr val="accent2"/>
                              </a:solidFill>
                              <a:effectLst/>
                            </a:rPr>
                            <a:t>Što sam naučio?</a:t>
                          </a:r>
                          <a:endParaRPr lang="hr-HR" sz="2400" b="1" dirty="0">
                            <a:solidFill>
                              <a:schemeClr val="accent2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12526795"/>
                      </a:ext>
                    </a:extLst>
                  </a:tr>
                  <a:tr h="463632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6000"/>
                            </a:lnSpc>
                            <a:spcAft>
                              <a:spcPts val="0"/>
                            </a:spcAft>
                            <a:tabLst>
                              <a:tab pos="1600200" algn="l"/>
                            </a:tabLst>
                          </a:pPr>
                          <a:r>
                            <a:rPr lang="hr-HR" sz="2400" dirty="0"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lnSpc>
                              <a:spcPct val="106000"/>
                            </a:lnSpc>
                            <a:spcAft>
                              <a:spcPts val="0"/>
                            </a:spcAft>
                            <a:tabLst>
                              <a:tab pos="1600200" algn="l"/>
                            </a:tabLst>
                          </a:pPr>
                          <a:r>
                            <a:rPr lang="hr-HR" sz="2400" dirty="0">
                              <a:effectLst/>
                            </a:rPr>
                            <a:t>Jednadžba koja ima kvadrat.</a:t>
                          </a:r>
                        </a:p>
                        <a:p>
                          <a:pPr>
                            <a:lnSpc>
                              <a:spcPct val="106000"/>
                            </a:lnSpc>
                            <a:spcAft>
                              <a:spcPts val="0"/>
                            </a:spcAft>
                            <a:tabLst>
                              <a:tab pos="1600200" algn="l"/>
                            </a:tabLst>
                          </a:pPr>
                          <a:r>
                            <a:rPr lang="hr-HR" sz="2400" dirty="0"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lnSpc>
                              <a:spcPct val="106000"/>
                            </a:lnSpc>
                            <a:spcAft>
                              <a:spcPts val="0"/>
                            </a:spcAft>
                            <a:tabLst>
                              <a:tab pos="1600200" algn="l"/>
                            </a:tabLst>
                          </a:pPr>
                          <a:r>
                            <a:rPr lang="hr-HR" sz="2400" dirty="0">
                              <a:effectLst/>
                            </a:rPr>
                            <a:t>Ima nepoznanicu x</a:t>
                          </a:r>
                        </a:p>
                        <a:p>
                          <a:pPr>
                            <a:lnSpc>
                              <a:spcPct val="106000"/>
                            </a:lnSpc>
                            <a:spcAft>
                              <a:spcPts val="0"/>
                            </a:spcAft>
                            <a:tabLst>
                              <a:tab pos="1600200" algn="l"/>
                            </a:tabLst>
                          </a:pPr>
                          <a:r>
                            <a:rPr lang="hr-HR" sz="2400" dirty="0">
                              <a:effectLst/>
                            </a:rPr>
                            <a:t>i ima izraz s lijeve i  s desne strane jednakosti. </a:t>
                          </a:r>
                        </a:p>
                        <a:p>
                          <a:pPr>
                            <a:lnSpc>
                              <a:spcPct val="106000"/>
                            </a:lnSpc>
                            <a:spcAft>
                              <a:spcPts val="0"/>
                            </a:spcAft>
                            <a:tabLst>
                              <a:tab pos="1600200" algn="l"/>
                            </a:tabLst>
                          </a:pPr>
                          <a:r>
                            <a:rPr lang="hr-HR" sz="2400" dirty="0">
                              <a:effectLst/>
                            </a:rPr>
                            <a:t> </a:t>
                          </a:r>
                          <a:endParaRPr lang="hr-HR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6000"/>
                            </a:lnSpc>
                            <a:spcAft>
                              <a:spcPts val="0"/>
                            </a:spcAft>
                            <a:tabLst>
                              <a:tab pos="1600200" algn="l"/>
                            </a:tabLst>
                          </a:pPr>
                          <a:r>
                            <a:rPr lang="hr-HR" sz="2400" dirty="0"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lnSpc>
                              <a:spcPct val="106000"/>
                            </a:lnSpc>
                            <a:spcAft>
                              <a:spcPts val="0"/>
                            </a:spcAft>
                            <a:tabLst>
                              <a:tab pos="1600200" algn="l"/>
                            </a:tabLst>
                          </a:pPr>
                          <a:r>
                            <a:rPr lang="hr-HR" sz="2400" dirty="0">
                              <a:effectLst/>
                            </a:rPr>
                            <a:t>Riješiti kvadratnu jednadžbu.</a:t>
                          </a:r>
                        </a:p>
                        <a:p>
                          <a:pPr>
                            <a:lnSpc>
                              <a:spcPct val="106000"/>
                            </a:lnSpc>
                            <a:spcAft>
                              <a:spcPts val="0"/>
                            </a:spcAft>
                            <a:tabLst>
                              <a:tab pos="1600200" algn="l"/>
                            </a:tabLst>
                          </a:pPr>
                          <a:r>
                            <a:rPr lang="hr-HR" sz="2400" dirty="0"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lnSpc>
                              <a:spcPct val="106000"/>
                            </a:lnSpc>
                            <a:spcAft>
                              <a:spcPts val="0"/>
                            </a:spcAft>
                            <a:tabLst>
                              <a:tab pos="1600200" algn="l"/>
                            </a:tabLst>
                          </a:pPr>
                          <a:r>
                            <a:rPr lang="hr-HR" sz="2400" dirty="0">
                              <a:effectLst/>
                            </a:rPr>
                            <a:t> </a:t>
                          </a:r>
                          <a:endParaRPr lang="hr-HR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03030" t="-10499" r="-2165" b="-10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512849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4844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Rezervirano mjesto sadržaja 3">
            <a:extLst>
              <a:ext uri="{FF2B5EF4-FFF2-40B4-BE49-F238E27FC236}">
                <a16:creationId xmlns:a16="http://schemas.microsoft.com/office/drawing/2014/main" id="{E9B122A2-D9FC-467C-B422-F33DD31E17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6889877"/>
              </p:ext>
            </p:extLst>
          </p:nvPr>
        </p:nvGraphicFramePr>
        <p:xfrm>
          <a:off x="3670852" y="391702"/>
          <a:ext cx="6970644" cy="617315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323036">
                  <a:extLst>
                    <a:ext uri="{9D8B030D-6E8A-4147-A177-3AD203B41FA5}">
                      <a16:colId xmlns:a16="http://schemas.microsoft.com/office/drawing/2014/main" val="1996678730"/>
                    </a:ext>
                  </a:extLst>
                </a:gridCol>
                <a:gridCol w="2323804">
                  <a:extLst>
                    <a:ext uri="{9D8B030D-6E8A-4147-A177-3AD203B41FA5}">
                      <a16:colId xmlns:a16="http://schemas.microsoft.com/office/drawing/2014/main" val="564300991"/>
                    </a:ext>
                  </a:extLst>
                </a:gridCol>
                <a:gridCol w="2323804">
                  <a:extLst>
                    <a:ext uri="{9D8B030D-6E8A-4147-A177-3AD203B41FA5}">
                      <a16:colId xmlns:a16="http://schemas.microsoft.com/office/drawing/2014/main" val="1804996541"/>
                    </a:ext>
                  </a:extLst>
                </a:gridCol>
              </a:tblGrid>
              <a:tr h="27272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hr-HR" sz="2400" b="1" dirty="0">
                          <a:solidFill>
                            <a:schemeClr val="accent2"/>
                          </a:solidFill>
                          <a:effectLst/>
                        </a:rPr>
                        <a:t>Što znam?</a:t>
                      </a:r>
                      <a:endParaRPr lang="hr-HR" sz="24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00" marR="539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hr-HR" sz="2400" b="1" dirty="0">
                          <a:solidFill>
                            <a:schemeClr val="accent2"/>
                          </a:solidFill>
                          <a:effectLst/>
                        </a:rPr>
                        <a:t>Što želim znati?</a:t>
                      </a:r>
                      <a:endParaRPr lang="hr-HR" sz="24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00" marR="539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hr-HR" sz="2400" b="1" dirty="0">
                          <a:solidFill>
                            <a:schemeClr val="accent2"/>
                          </a:solidFill>
                          <a:effectLst/>
                        </a:rPr>
                        <a:t>Što sam naučio?</a:t>
                      </a:r>
                      <a:endParaRPr lang="hr-HR" sz="24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00" marR="53900" marT="0" marB="0"/>
                </a:tc>
                <a:extLst>
                  <a:ext uri="{0D108BD9-81ED-4DB2-BD59-A6C34878D82A}">
                    <a16:rowId xmlns:a16="http://schemas.microsoft.com/office/drawing/2014/main" val="1632513151"/>
                  </a:ext>
                </a:extLst>
              </a:tr>
              <a:tr h="490887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hr-HR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hr-HR" sz="2000" dirty="0">
                          <a:effectLst/>
                        </a:rPr>
                        <a:t>Čini da stvari padaju.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hr-HR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hr-HR" sz="2000" dirty="0">
                          <a:effectLst/>
                        </a:rPr>
                        <a:t>Manja je na Mjesecu.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hr-HR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hr-HR" sz="2000" dirty="0">
                          <a:effectLst/>
                        </a:rPr>
                        <a:t>Otkrio ju je Isaac Newton kad mu je jabuka pala na glavu.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00" marR="539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hr-HR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hr-HR" sz="2000" dirty="0">
                          <a:effectLst/>
                        </a:rPr>
                        <a:t>Definiciju gravitacijske sile.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hr-HR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hr-HR" sz="2000" dirty="0">
                          <a:effectLst/>
                        </a:rPr>
                        <a:t>Zašto postoji i o čemu ovisi?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hr-HR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hr-HR" sz="2000" dirty="0">
                          <a:effectLst/>
                        </a:rPr>
                        <a:t>Što određuje kako brzo će nešto pasti na tlo?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endParaRPr lang="hr-HR" sz="2000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hr-HR" sz="2000" dirty="0">
                          <a:effectLst/>
                        </a:rPr>
                        <a:t>Baš ništa ne želim znat.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00" marR="539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hr-HR" sz="2000" dirty="0">
                          <a:effectLst/>
                        </a:rPr>
                        <a:t>Gravitacija je sila kojom se privlače dva tijela koja imaju masu.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hr-HR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hr-HR" sz="2000" dirty="0">
                          <a:effectLst/>
                        </a:rPr>
                        <a:t>Ovisi o masama tijela koja se privlače i o udaljenosti među tijelima.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hr-HR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hr-HR" sz="2000" dirty="0">
                          <a:effectLst/>
                        </a:rPr>
                        <a:t>Mjesec ima manju masu od Zemlje pa ima i manju gravitacijsku silu.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hr-HR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hr-HR" sz="2000" dirty="0">
                          <a:effectLst/>
                        </a:rPr>
                        <a:t>Otpor zraka određuje kako brzo će nešto past na tlo.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00" marR="53900" marT="0" marB="0"/>
                </a:tc>
                <a:extLst>
                  <a:ext uri="{0D108BD9-81ED-4DB2-BD59-A6C34878D82A}">
                    <a16:rowId xmlns:a16="http://schemas.microsoft.com/office/drawing/2014/main" val="2466041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04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>
            <a:extLst>
              <a:ext uri="{FF2B5EF4-FFF2-40B4-BE49-F238E27FC236}">
                <a16:creationId xmlns:a16="http://schemas.microsoft.com/office/drawing/2014/main" id="{609A134B-328C-4486-809A-35A9DA97B84B}"/>
              </a:ext>
            </a:extLst>
          </p:cNvPr>
          <p:cNvSpPr txBox="1">
            <a:spLocks/>
          </p:cNvSpPr>
          <p:nvPr/>
        </p:nvSpPr>
        <p:spPr>
          <a:xfrm>
            <a:off x="6096000" y="340139"/>
            <a:ext cx="5597569" cy="64383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None/>
            </a:pPr>
            <a:r>
              <a:rPr lang="hr-HR" sz="2600" dirty="0">
                <a:solidFill>
                  <a:schemeClr val="accent2"/>
                </a:solidFill>
              </a:rPr>
              <a:t>Učeniku služi za:</a:t>
            </a:r>
            <a:endParaRPr lang="hr-HR" sz="26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lnSpc>
                <a:spcPct val="200000"/>
              </a:lnSpc>
              <a:buClr>
                <a:schemeClr val="accent2"/>
              </a:buClr>
            </a:pPr>
            <a:r>
              <a:rPr lang="hr-HR" sz="2600" dirty="0">
                <a:solidFill>
                  <a:schemeClr val="accent6">
                    <a:lumMod val="50000"/>
                  </a:schemeClr>
                </a:solidFill>
              </a:rPr>
              <a:t>popravljanje </a:t>
            </a:r>
            <a:r>
              <a:rPr lang="hr-HR" sz="2600" dirty="0" err="1">
                <a:solidFill>
                  <a:schemeClr val="accent6">
                    <a:lumMod val="50000"/>
                  </a:schemeClr>
                </a:solidFill>
              </a:rPr>
              <a:t>miskoncepcija</a:t>
            </a:r>
            <a:endParaRPr lang="hr-HR" sz="26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lnSpc>
                <a:spcPct val="200000"/>
              </a:lnSpc>
              <a:buClr>
                <a:schemeClr val="accent2"/>
              </a:buClr>
            </a:pPr>
            <a:r>
              <a:rPr lang="hr-HR" sz="2600" dirty="0">
                <a:solidFill>
                  <a:schemeClr val="accent6">
                    <a:lumMod val="50000"/>
                  </a:schemeClr>
                </a:solidFill>
              </a:rPr>
              <a:t>razvijanje znanstvenog izražavanja</a:t>
            </a:r>
          </a:p>
          <a:p>
            <a:pPr algn="just">
              <a:lnSpc>
                <a:spcPct val="200000"/>
              </a:lnSpc>
              <a:buClr>
                <a:schemeClr val="accent2"/>
              </a:buClr>
            </a:pPr>
            <a:r>
              <a:rPr lang="hr-HR" sz="2600" dirty="0">
                <a:solidFill>
                  <a:schemeClr val="accent6">
                    <a:lumMod val="50000"/>
                  </a:schemeClr>
                </a:solidFill>
              </a:rPr>
              <a:t>razvijanje matematičkog zapisivanja</a:t>
            </a:r>
          </a:p>
          <a:p>
            <a:pPr algn="just">
              <a:lnSpc>
                <a:spcPct val="200000"/>
              </a:lnSpc>
              <a:buClr>
                <a:schemeClr val="accent2"/>
              </a:buClr>
            </a:pPr>
            <a:r>
              <a:rPr lang="hr-HR" sz="2600" dirty="0">
                <a:solidFill>
                  <a:schemeClr val="accent6">
                    <a:lumMod val="50000"/>
                  </a:schemeClr>
                </a:solidFill>
              </a:rPr>
              <a:t>poticanje uvažavanje tuđeg mišljenja</a:t>
            </a:r>
          </a:p>
          <a:p>
            <a:pPr algn="just">
              <a:lnSpc>
                <a:spcPct val="200000"/>
              </a:lnSpc>
              <a:buClr>
                <a:schemeClr val="accent2"/>
              </a:buClr>
            </a:pPr>
            <a:r>
              <a:rPr lang="hr-HR" sz="2600" dirty="0">
                <a:solidFill>
                  <a:schemeClr val="accent6">
                    <a:lumMod val="50000"/>
                  </a:schemeClr>
                </a:solidFill>
              </a:rPr>
              <a:t>učenje postavljanje „dobrih” pitanja</a:t>
            </a:r>
          </a:p>
          <a:p>
            <a:pPr algn="just">
              <a:lnSpc>
                <a:spcPct val="200000"/>
              </a:lnSpc>
              <a:buClr>
                <a:schemeClr val="accent2"/>
              </a:buClr>
            </a:pPr>
            <a:r>
              <a:rPr lang="hr-HR" sz="2600" dirty="0">
                <a:solidFill>
                  <a:schemeClr val="accent6">
                    <a:lumMod val="50000"/>
                  </a:schemeClr>
                </a:solidFill>
              </a:rPr>
              <a:t>izradu mentalnih mapa</a:t>
            </a:r>
          </a:p>
          <a:p>
            <a:pPr algn="just">
              <a:lnSpc>
                <a:spcPct val="200000"/>
              </a:lnSpc>
            </a:pPr>
            <a:endParaRPr lang="hr-HR" sz="24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lnSpc>
                <a:spcPct val="200000"/>
              </a:lnSpc>
            </a:pPr>
            <a:endParaRPr lang="hr-HR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437A4EA-386E-447E-8964-5A3E67CB45DE}"/>
              </a:ext>
            </a:extLst>
          </p:cNvPr>
          <p:cNvSpPr txBox="1">
            <a:spLocks/>
          </p:cNvSpPr>
          <p:nvPr/>
        </p:nvSpPr>
        <p:spPr>
          <a:xfrm>
            <a:off x="1027485" y="1184597"/>
            <a:ext cx="4754880" cy="49445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None/>
            </a:pPr>
            <a:r>
              <a:rPr lang="hr-HR" dirty="0">
                <a:solidFill>
                  <a:schemeClr val="accent2"/>
                </a:solidFill>
              </a:rPr>
              <a:t>Nastavniku služi za:</a:t>
            </a:r>
          </a:p>
          <a:p>
            <a:pPr>
              <a:lnSpc>
                <a:spcPct val="200000"/>
              </a:lnSpc>
              <a:buClr>
                <a:schemeClr val="accent2"/>
              </a:buClr>
            </a:pPr>
            <a:r>
              <a:rPr lang="hr-HR" dirty="0">
                <a:solidFill>
                  <a:schemeClr val="tx1"/>
                </a:solidFill>
              </a:rPr>
              <a:t>motiviranje učenika</a:t>
            </a:r>
            <a:endParaRPr lang="hr-HR" dirty="0">
              <a:solidFill>
                <a:schemeClr val="accent2"/>
              </a:solidFill>
            </a:endParaRPr>
          </a:p>
          <a:p>
            <a:pPr algn="just">
              <a:lnSpc>
                <a:spcPct val="200000"/>
              </a:lnSpc>
              <a:buClr>
                <a:schemeClr val="accent2"/>
              </a:buClr>
            </a:pPr>
            <a:r>
              <a:rPr lang="hr-HR" dirty="0">
                <a:solidFill>
                  <a:schemeClr val="tx1"/>
                </a:solidFill>
              </a:rPr>
              <a:t> procjena vlastite kvalitete davanja uputa</a:t>
            </a:r>
          </a:p>
          <a:p>
            <a:pPr algn="just">
              <a:lnSpc>
                <a:spcPct val="200000"/>
              </a:lnSpc>
              <a:buClr>
                <a:schemeClr val="accent2"/>
              </a:buClr>
            </a:pPr>
            <a:r>
              <a:rPr lang="hr-HR" dirty="0">
                <a:solidFill>
                  <a:schemeClr val="tx1"/>
                </a:solidFill>
              </a:rPr>
              <a:t>uvid u prethodna znanja učenika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2105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F7E72AFA-E6FF-4C0C-ADBE-67AAE5017E7D}"/>
              </a:ext>
            </a:extLst>
          </p:cNvPr>
          <p:cNvSpPr/>
          <p:nvPr/>
        </p:nvSpPr>
        <p:spPr>
          <a:xfrm>
            <a:off x="2349407" y="792682"/>
            <a:ext cx="325626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3600" b="1" dirty="0"/>
              <a:t>Mentalne mape</a:t>
            </a:r>
            <a:endParaRPr lang="hr-HR" sz="3600" dirty="0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33FBE60E-A26E-4522-A7E4-5D1136F5D359}"/>
              </a:ext>
            </a:extLst>
          </p:cNvPr>
          <p:cNvSpPr/>
          <p:nvPr/>
        </p:nvSpPr>
        <p:spPr>
          <a:xfrm>
            <a:off x="2016217" y="2698295"/>
            <a:ext cx="8159565" cy="391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hr-HR" sz="2400" dirty="0"/>
              <a:t>koristi se manji broj pojmova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hr-HR" sz="2400" dirty="0"/>
              <a:t>veća uporaba zornih prikaza pojmova (slika)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hr-HR" sz="2400" dirty="0"/>
              <a:t>zajednička izrada mentalnih mapa na ploči, plakatima ili papirima većeg formata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hr-HR" sz="2400" dirty="0"/>
              <a:t>pojmovi unaprijed pripremljeni u tiskanom obliku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hr-HR" sz="2400" dirty="0"/>
              <a:t>velika mogućnost individualizacije u nastavi 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hr-HR" sz="2400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8DF8515E-AA72-4789-9766-F6B539BEB246}"/>
              </a:ext>
            </a:extLst>
          </p:cNvPr>
          <p:cNvSpPr/>
          <p:nvPr/>
        </p:nvSpPr>
        <p:spPr>
          <a:xfrm>
            <a:off x="2016217" y="2179390"/>
            <a:ext cx="5799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>
                <a:solidFill>
                  <a:schemeClr val="accent2"/>
                </a:solidFill>
              </a:rPr>
              <a:t>U radu s učenicima s poteškoćama u učenju:</a:t>
            </a:r>
            <a:endParaRPr lang="hr-HR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28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A32A4D2-43C1-466D-87DC-3805C3D444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632" b="27500"/>
          <a:stretch/>
        </p:blipFill>
        <p:spPr>
          <a:xfrm>
            <a:off x="1370450" y="2042844"/>
            <a:ext cx="2379915" cy="2533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4E5F1254-537F-4EDF-ADDC-FA3B615A4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9320" y="1593251"/>
            <a:ext cx="6506529" cy="3432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488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3CAA3441-AFAE-47CC-B30C-FC6394F70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480" y="1056885"/>
            <a:ext cx="3560679" cy="5065898"/>
          </a:xfrm>
          <a:prstGeom prst="rect">
            <a:avLst/>
          </a:prstGeom>
          <a:ln>
            <a:noFill/>
          </a:ln>
          <a:effectLst/>
          <a:scene3d>
            <a:camera prst="isometricOffAxis2Left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Content Placeholder 2053">
            <a:extLst>
              <a:ext uri="{FF2B5EF4-FFF2-40B4-BE49-F238E27FC236}">
                <a16:creationId xmlns:a16="http://schemas.microsoft.com/office/drawing/2014/main" id="{297E6C95-79F4-46FE-ABA8-E5FA90CDEFB2}"/>
              </a:ext>
            </a:extLst>
          </p:cNvPr>
          <p:cNvSpPr txBox="1">
            <a:spLocks/>
          </p:cNvSpPr>
          <p:nvPr/>
        </p:nvSpPr>
        <p:spPr>
          <a:xfrm>
            <a:off x="962631" y="2357332"/>
            <a:ext cx="7064020" cy="30332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hr-HR" sz="2400" dirty="0"/>
              <a:t>aplikacija posebno dizajnirana za potrebe učenika sa </a:t>
            </a:r>
            <a:r>
              <a:rPr lang="hr-HR" sz="2400" dirty="0" err="1"/>
              <a:t>diskalkulijom</a:t>
            </a:r>
            <a:endParaRPr lang="hr-HR" sz="2400" dirty="0"/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hr-HR" sz="2400" dirty="0"/>
              <a:t>funkcionira kao standardni kalkulator, ali uključuje i nekoliko mogućnosti kako bi pomogli korisnicima koji imaju poteškoća 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B3E711DD-6B09-4230-BAB4-8D3036829721}"/>
              </a:ext>
            </a:extLst>
          </p:cNvPr>
          <p:cNvSpPr/>
          <p:nvPr/>
        </p:nvSpPr>
        <p:spPr>
          <a:xfrm>
            <a:off x="2213113" y="821094"/>
            <a:ext cx="278295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3600" dirty="0" err="1"/>
              <a:t>Dyscalculator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333216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977C625D-2A96-4F84-9630-EF674B9171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434" y="927652"/>
            <a:ext cx="2993963" cy="5162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perspectiveLeft"/>
            <a:lightRig rig="threePt" dir="t"/>
          </a:scene3d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45A5F90E-8BD1-4637-95A8-B411305D9B5C}"/>
              </a:ext>
            </a:extLst>
          </p:cNvPr>
          <p:cNvSpPr/>
          <p:nvPr/>
        </p:nvSpPr>
        <p:spPr>
          <a:xfrm>
            <a:off x="1643270" y="1749469"/>
            <a:ext cx="6096000" cy="335906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hr-HR" sz="2400" dirty="0"/>
              <a:t>Poteškoće: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pronalaženje brojeva - brojevi su napisani u: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hr-HR" sz="2400" dirty="0"/>
              <a:t>numeričkom obliku (8)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hr-HR" sz="2400" dirty="0"/>
              <a:t>tekstualnom obliku (</a:t>
            </a:r>
            <a:r>
              <a:rPr lang="hr-HR" sz="2400" dirty="0" err="1"/>
              <a:t>eight</a:t>
            </a:r>
            <a:r>
              <a:rPr lang="hr-HR" sz="2400" dirty="0"/>
              <a:t>) 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hr-HR" sz="2400" dirty="0"/>
              <a:t>audio obliku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hr-HR" sz="2400" dirty="0"/>
              <a:t>graf obliku</a:t>
            </a:r>
          </a:p>
        </p:txBody>
      </p:sp>
    </p:spTree>
    <p:extLst>
      <p:ext uri="{BB962C8B-B14F-4D97-AF65-F5344CB8AC3E}">
        <p14:creationId xmlns:p14="http://schemas.microsoft.com/office/powerpoint/2010/main" val="90781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Content Placeholder 2053"/>
          <p:cNvSpPr>
            <a:spLocks noGrp="1"/>
          </p:cNvSpPr>
          <p:nvPr>
            <p:ph idx="1"/>
          </p:nvPr>
        </p:nvSpPr>
        <p:spPr>
          <a:xfrm>
            <a:off x="1354776" y="1255950"/>
            <a:ext cx="9687555" cy="825782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hr-HR" sz="2400" dirty="0"/>
              <a:t>određivanje razlike između brojeva, te redoslijeda pojedinih znamenki</a:t>
            </a:r>
          </a:p>
          <a:p>
            <a:pPr marL="1257300" lvl="2" indent="-342900">
              <a:buFont typeface="+mj-lt"/>
              <a:buAutoNum type="arabicPeriod"/>
            </a:pPr>
            <a:endParaRPr lang="hr-HR" sz="2800" b="1" dirty="0"/>
          </a:p>
          <a:p>
            <a:pPr lvl="4">
              <a:buFont typeface="Wingdings" panose="05000000000000000000" pitchFamily="2" charset="2"/>
              <a:buChar char="§"/>
            </a:pPr>
            <a:endParaRPr lang="hr-HR" sz="28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56"/>
          <a:stretch/>
        </p:blipFill>
        <p:spPr>
          <a:xfrm>
            <a:off x="4776070" y="2204026"/>
            <a:ext cx="2844968" cy="3057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83"/>
          <a:stretch/>
        </p:blipFill>
        <p:spPr>
          <a:xfrm>
            <a:off x="8320837" y="2175314"/>
            <a:ext cx="2877734" cy="3085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10"/>
          <a:stretch/>
        </p:blipFill>
        <p:spPr>
          <a:xfrm>
            <a:off x="1192468" y="2175314"/>
            <a:ext cx="2883803" cy="3085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769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FAD8DE4-3790-4EE9-809A-B79FF27FA3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968" y="1326185"/>
            <a:ext cx="2541388" cy="45180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243E4C74-E103-460D-BE99-E2AA54A912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149" y="3428999"/>
            <a:ext cx="4293704" cy="24152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8C6BAE0C-FF4A-48CE-B42D-1D9F3EEF9CA1}"/>
              </a:ext>
            </a:extLst>
          </p:cNvPr>
          <p:cNvSpPr/>
          <p:nvPr/>
        </p:nvSpPr>
        <p:spPr>
          <a:xfrm>
            <a:off x="1987827" y="1519802"/>
            <a:ext cx="5897216" cy="1207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6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hr-HR" sz="2400" dirty="0"/>
              <a:t>jednostavne jednadžbe</a:t>
            </a:r>
          </a:p>
          <a:p>
            <a:pPr marL="342900" indent="-342900">
              <a:lnSpc>
                <a:spcPct val="16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hr-HR" sz="2400" dirty="0"/>
              <a:t>povezivanje brojeva u različitim prikazima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572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9F5F0F0D-A9B1-4ED2-99DB-A78B78C8EA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99" y="1122183"/>
            <a:ext cx="7338728" cy="4128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0519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951325-021A-41E7-B18F-E7E38C233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819" y="419832"/>
            <a:ext cx="2486439" cy="9335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3600" dirty="0"/>
              <a:t>Naši izazovi</a:t>
            </a:r>
          </a:p>
        </p:txBody>
      </p:sp>
      <p:graphicFrame>
        <p:nvGraphicFramePr>
          <p:cNvPr id="6" name="Rezervirano mjesto sadržaja 5">
            <a:extLst>
              <a:ext uri="{FF2B5EF4-FFF2-40B4-BE49-F238E27FC236}">
                <a16:creationId xmlns:a16="http://schemas.microsoft.com/office/drawing/2014/main" id="{D56AEA93-FEF8-4BC6-9D41-E4DF1A1B54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6540414"/>
              </p:ext>
            </p:extLst>
          </p:nvPr>
        </p:nvGraphicFramePr>
        <p:xfrm>
          <a:off x="583095" y="1589570"/>
          <a:ext cx="11025809" cy="5075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ACA2FBF4-9064-4F39-BB2D-8AA7048463C4}"/>
              </a:ext>
            </a:extLst>
          </p:cNvPr>
          <p:cNvSpPr/>
          <p:nvPr/>
        </p:nvSpPr>
        <p:spPr>
          <a:xfrm>
            <a:off x="859819" y="2061870"/>
            <a:ext cx="1839036" cy="42954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/>
              <a:t>700 UČENIKA</a:t>
            </a:r>
          </a:p>
        </p:txBody>
      </p:sp>
    </p:spTree>
    <p:extLst>
      <p:ext uri="{BB962C8B-B14F-4D97-AF65-F5344CB8AC3E}">
        <p14:creationId xmlns:p14="http://schemas.microsoft.com/office/powerpoint/2010/main" val="21440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ovezana slika">
            <a:extLst>
              <a:ext uri="{FF2B5EF4-FFF2-40B4-BE49-F238E27FC236}">
                <a16:creationId xmlns:a16="http://schemas.microsoft.com/office/drawing/2014/main" id="{5A5A697A-22DE-40EE-B08B-5D047215224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457" y="2111665"/>
            <a:ext cx="5760720" cy="3456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EC067388-A66B-443C-B3D4-9464B5DD7CEF}"/>
              </a:ext>
            </a:extLst>
          </p:cNvPr>
          <p:cNvSpPr txBox="1"/>
          <p:nvPr/>
        </p:nvSpPr>
        <p:spPr>
          <a:xfrm>
            <a:off x="4929808" y="864146"/>
            <a:ext cx="315401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hr-HR" sz="3200" dirty="0"/>
              <a:t>Budite maštoviti !</a:t>
            </a:r>
          </a:p>
        </p:txBody>
      </p:sp>
    </p:spTree>
    <p:extLst>
      <p:ext uri="{BB962C8B-B14F-4D97-AF65-F5344CB8AC3E}">
        <p14:creationId xmlns:p14="http://schemas.microsoft.com/office/powerpoint/2010/main" val="240751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ikovni rezultat za math">
            <a:extLst>
              <a:ext uri="{FF2B5EF4-FFF2-40B4-BE49-F238E27FC236}">
                <a16:creationId xmlns:a16="http://schemas.microsoft.com/office/drawing/2014/main" id="{DEB96E70-FAF0-4944-A09E-CADFFAB79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978" y="3296479"/>
            <a:ext cx="6075915" cy="290555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BBEE2893-B4EE-4A4C-845D-FFFDB53A49AD}"/>
              </a:ext>
            </a:extLst>
          </p:cNvPr>
          <p:cNvSpPr txBox="1">
            <a:spLocks/>
          </p:cNvSpPr>
          <p:nvPr/>
        </p:nvSpPr>
        <p:spPr>
          <a:xfrm>
            <a:off x="2008621" y="1613277"/>
            <a:ext cx="8672631" cy="1434724"/>
          </a:xfrm>
          <a:prstGeom prst="rect">
            <a:avLst/>
          </a:prstGeom>
        </p:spPr>
        <p:txBody>
          <a:bodyPr numCol="1">
            <a:prstTxWarp prst="textDoubleWave1">
              <a:avLst/>
            </a:prstTxWarp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200" b="1" dirty="0">
                <a:ln w="9525">
                  <a:solidFill>
                    <a:schemeClr val="accent5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alatino Linotype" panose="02040502050505030304" pitchFamily="18" charset="0"/>
              </a:rPr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72043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Rezervirano mjesto sadržaja 6">
            <a:extLst>
              <a:ext uri="{FF2B5EF4-FFF2-40B4-BE49-F238E27FC236}">
                <a16:creationId xmlns:a16="http://schemas.microsoft.com/office/drawing/2014/main" id="{E838A0D3-51DE-41DA-9B7F-019D9F2FD74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11033914"/>
              </p:ext>
            </p:extLst>
          </p:nvPr>
        </p:nvGraphicFramePr>
        <p:xfrm>
          <a:off x="238539" y="755374"/>
          <a:ext cx="6766694" cy="3538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Rezervirano mjesto sadržaja 10">
            <a:extLst>
              <a:ext uri="{FF2B5EF4-FFF2-40B4-BE49-F238E27FC236}">
                <a16:creationId xmlns:a16="http://schemas.microsoft.com/office/drawing/2014/main" id="{50F517EE-9014-4616-8BEC-E84A8FE029F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84072974"/>
              </p:ext>
            </p:extLst>
          </p:nvPr>
        </p:nvGraphicFramePr>
        <p:xfrm>
          <a:off x="7005232" y="848139"/>
          <a:ext cx="4126593" cy="3162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Pravokutnik 7">
            <a:extLst>
              <a:ext uri="{FF2B5EF4-FFF2-40B4-BE49-F238E27FC236}">
                <a16:creationId xmlns:a16="http://schemas.microsoft.com/office/drawing/2014/main" id="{D55BA9F1-7E82-4125-918E-B5742916C0D0}"/>
              </a:ext>
            </a:extLst>
          </p:cNvPr>
          <p:cNvSpPr/>
          <p:nvPr/>
        </p:nvSpPr>
        <p:spPr>
          <a:xfrm>
            <a:off x="2390376" y="4518992"/>
            <a:ext cx="37056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200" b="1" dirty="0"/>
              <a:t>Od 6078 učenika 700 imalo je IOOP  iz matematike, tj. 11.52%.</a:t>
            </a: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373F535C-31BA-4056-A6E6-261066813919}"/>
              </a:ext>
            </a:extLst>
          </p:cNvPr>
          <p:cNvSpPr/>
          <p:nvPr/>
        </p:nvSpPr>
        <p:spPr>
          <a:xfrm>
            <a:off x="7215716" y="4518992"/>
            <a:ext cx="37056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200" b="1" dirty="0"/>
              <a:t>Od 502 učenika 81 ima  IOOP  iz matematike, tj. </a:t>
            </a:r>
          </a:p>
          <a:p>
            <a:pPr algn="ctr"/>
            <a:r>
              <a:rPr lang="hr-HR" sz="2200" b="1" dirty="0"/>
              <a:t>16.14%.</a:t>
            </a:r>
          </a:p>
        </p:txBody>
      </p:sp>
    </p:spTree>
    <p:extLst>
      <p:ext uri="{BB962C8B-B14F-4D97-AF65-F5344CB8AC3E}">
        <p14:creationId xmlns:p14="http://schemas.microsoft.com/office/powerpoint/2010/main" val="230141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Rezervirano mjesto sadržaja 8">
            <a:extLst>
              <a:ext uri="{FF2B5EF4-FFF2-40B4-BE49-F238E27FC236}">
                <a16:creationId xmlns:a16="http://schemas.microsoft.com/office/drawing/2014/main" id="{75AB80EF-00AA-44DD-AC03-0583ADC44C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774527"/>
              </p:ext>
            </p:extLst>
          </p:nvPr>
        </p:nvGraphicFramePr>
        <p:xfrm>
          <a:off x="304800" y="437322"/>
          <a:ext cx="11582400" cy="6162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195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9F1DF1-0EF5-4F4F-A890-2DE79C5D2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4849" y="430490"/>
            <a:ext cx="4182717" cy="748057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3600" dirty="0"/>
              <a:t>OSNOVNI SIMPTOMI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D417736-2023-43DB-B79E-58A81BF00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930" y="1853754"/>
            <a:ext cx="10986053" cy="4199727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hr-HR" dirty="0">
                <a:solidFill>
                  <a:schemeClr val="accent2"/>
                </a:solidFill>
              </a:rPr>
              <a:t>HIPERAKTIVNOST</a:t>
            </a:r>
            <a:r>
              <a:rPr lang="hr-HR" b="1" dirty="0">
                <a:solidFill>
                  <a:schemeClr val="accent6"/>
                </a:solidFill>
              </a:rPr>
              <a:t> </a:t>
            </a:r>
            <a:r>
              <a:rPr lang="hr-HR" dirty="0"/>
              <a:t>se očituje u slučajnoj aktivnosti koja je neorganizirana i nije usmjerena prema postavljenom cilju. </a:t>
            </a:r>
          </a:p>
          <a:p>
            <a:pPr marL="0" indent="0">
              <a:buNone/>
            </a:pPr>
            <a:endParaRPr lang="hr-HR" dirty="0"/>
          </a:p>
          <a:p>
            <a:pPr>
              <a:buClr>
                <a:schemeClr val="accent2"/>
              </a:buClr>
            </a:pPr>
            <a:r>
              <a:rPr lang="hr-HR" dirty="0">
                <a:solidFill>
                  <a:schemeClr val="accent2"/>
                </a:solidFill>
              </a:rPr>
              <a:t>IMPULZIVNOST</a:t>
            </a:r>
            <a:r>
              <a:rPr lang="hr-HR" dirty="0"/>
              <a:t> je reagiranje koje ne uključuje razmišljanje o mogućim posljedicama ponašanja.</a:t>
            </a:r>
          </a:p>
          <a:p>
            <a:endParaRPr lang="hr-HR" dirty="0"/>
          </a:p>
          <a:p>
            <a:pPr>
              <a:buClr>
                <a:schemeClr val="accent2"/>
              </a:buClr>
            </a:pPr>
            <a:r>
              <a:rPr lang="hr-HR" dirty="0">
                <a:solidFill>
                  <a:schemeClr val="accent2"/>
                </a:solidFill>
              </a:rPr>
              <a:t>NEPAŽNJA</a:t>
            </a:r>
            <a:r>
              <a:rPr lang="hr-HR" dirty="0"/>
              <a:t> se očituje u teškoćama koncentracije, pojačanoj distraktibilnosti, nedovoljnoj sposobnosti slušanja što otežava slijeđenje uputa te problemu završavanja započetih aktivnosti.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17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013D62-EE2B-4761-B784-5A9AEDC20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9717" y="297969"/>
            <a:ext cx="3997187" cy="7489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3600" dirty="0"/>
              <a:t>ŠTO JE  ADHD/ADD?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91FE647-43A4-4391-98C9-2106D6BE4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203" y="1510748"/>
            <a:ext cx="10393593" cy="4850296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  <a:buClr>
                <a:srgbClr val="ED7D31"/>
              </a:buClr>
            </a:pPr>
            <a:r>
              <a:rPr lang="hr-HR" sz="2500" dirty="0">
                <a:solidFill>
                  <a:srgbClr val="ED7D31"/>
                </a:solidFill>
              </a:rPr>
              <a:t>PAŽNJA</a:t>
            </a:r>
            <a:r>
              <a:rPr lang="hr-HR" sz="2500" dirty="0">
                <a:solidFill>
                  <a:prstClr val="black"/>
                </a:solidFill>
              </a:rPr>
              <a:t> -  kratkotrajna, neselektivna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hr-HR" sz="2500" dirty="0">
                <a:solidFill>
                  <a:schemeClr val="accent2"/>
                </a:solidFill>
              </a:rPr>
              <a:t>MOTORIKA</a:t>
            </a:r>
            <a:r>
              <a:rPr lang="hr-HR" sz="2500" dirty="0"/>
              <a:t> -  nemir, nespretnost i nestabilnost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hr-HR" sz="2500" dirty="0">
                <a:solidFill>
                  <a:schemeClr val="accent2"/>
                </a:solidFill>
              </a:rPr>
              <a:t>EMOCIJE I SOCIJALNI ODNOSI </a:t>
            </a:r>
            <a:r>
              <a:rPr lang="hr-HR" sz="2500" dirty="0"/>
              <a:t>-  impulzivnost, eksplozivnost, nepredvidljivost, agresivnost, funkcioniraju po principu „dobrih” i „loših” dana</a:t>
            </a:r>
          </a:p>
          <a:p>
            <a:pPr lvl="0">
              <a:lnSpc>
                <a:spcPct val="150000"/>
              </a:lnSpc>
              <a:buClr>
                <a:srgbClr val="ED7D31"/>
              </a:buClr>
            </a:pPr>
            <a:r>
              <a:rPr lang="hr-HR" sz="2500" dirty="0">
                <a:solidFill>
                  <a:srgbClr val="ED7D31"/>
                </a:solidFill>
              </a:rPr>
              <a:t>KOGNITIVNE FUNKCIJE </a:t>
            </a:r>
            <a:r>
              <a:rPr lang="hr-HR" sz="2500" dirty="0">
                <a:solidFill>
                  <a:prstClr val="black"/>
                </a:solidFill>
              </a:rPr>
              <a:t>– loše apstraktno mišljenje, teškoće pamćenja, teškoće stvaranja koncepta, teškoće  čitanja, pisanja, računanja</a:t>
            </a:r>
            <a:endParaRPr lang="hr-HR" sz="2500" b="1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hr-HR" sz="2500" dirty="0">
                <a:solidFill>
                  <a:schemeClr val="accent2"/>
                </a:solidFill>
              </a:rPr>
              <a:t>PERCEPCIJA</a:t>
            </a:r>
            <a:r>
              <a:rPr lang="hr-HR" sz="2500" dirty="0"/>
              <a:t> – loša procjena prostornih odnosa, udaljenosti i veličina, teškoće u vremenskoj orijentaciji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7064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FB8AED-CE68-4851-80FE-01D330E9F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796" y="196504"/>
            <a:ext cx="1850335" cy="893832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3600" dirty="0"/>
              <a:t>BILJEŠKE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1C9679B-B93F-4037-B4C7-FABF82CBC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209" y="1550681"/>
            <a:ext cx="10760765" cy="50217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hr-HR" sz="2400" dirty="0"/>
              <a:t>Voli pričati, smijati se, tražiti u toalet, glumiti da ga nešto boli, ali preko sata sve uredno napiše u bilježnicu, brzo razumije što se od njega traži...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hr-HR" sz="2400" dirty="0"/>
              <a:t>Često ometa drugu djecu i potiče nedisciplinu. Postiže dobre rezultate, ali mora popraviti ponašanje. Radi čestog pričanja, ne uspijeva iskoristiti sve svoje mogućnosti.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hr-HR" sz="2400" dirty="0"/>
              <a:t>U drugom polugodištu učenik je izrazito nezainteresiran za nastavu, ne radi zadano, neprimjereno se ponaša i učestalo ometa nastavu.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hr-HR" sz="2400" dirty="0"/>
              <a:t>Učenik danas pokazao da može kad hoće, izradio vježbu uz primjereno ponašanje.</a:t>
            </a:r>
          </a:p>
        </p:txBody>
      </p:sp>
    </p:spTree>
    <p:extLst>
      <p:ext uri="{BB962C8B-B14F-4D97-AF65-F5344CB8AC3E}">
        <p14:creationId xmlns:p14="http://schemas.microsoft.com/office/powerpoint/2010/main" val="284329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10E6188-14DF-4596-93F2-276C286D3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462" y="1258957"/>
            <a:ext cx="10535478" cy="4517869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Clr>
                <a:prstClr val="black"/>
              </a:buClr>
              <a:buNone/>
            </a:pPr>
            <a:r>
              <a:rPr lang="hr-HR" sz="2400" b="1" dirty="0">
                <a:solidFill>
                  <a:schemeClr val="accent2"/>
                </a:solidFill>
              </a:rPr>
              <a:t>      Učenik sa </a:t>
            </a:r>
            <a:r>
              <a:rPr lang="hr-HR" sz="2400" b="1" cap="all" dirty="0">
                <a:solidFill>
                  <a:schemeClr val="accent2"/>
                </a:solidFill>
              </a:rPr>
              <a:t>ADHD </a:t>
            </a:r>
            <a:r>
              <a:rPr lang="hr-HR" sz="2400" dirty="0">
                <a:solidFill>
                  <a:schemeClr val="accent2"/>
                </a:solidFill>
              </a:rPr>
              <a:t> </a:t>
            </a:r>
            <a:r>
              <a:rPr lang="hr-HR" sz="2400" dirty="0"/>
              <a:t>ima individualizaciju pristupa u </a:t>
            </a:r>
          </a:p>
          <a:p>
            <a:pPr lvl="5" algn="just">
              <a:lnSpc>
                <a:spcPct val="150000"/>
              </a:lnSpc>
              <a:buClr>
                <a:schemeClr val="accent2"/>
              </a:buClr>
            </a:pPr>
            <a:r>
              <a:rPr lang="hr-HR" sz="2400" dirty="0"/>
              <a:t> prezentaciji obrazovnih sadržaja</a:t>
            </a:r>
          </a:p>
          <a:p>
            <a:pPr lvl="5" algn="just">
              <a:lnSpc>
                <a:spcPct val="150000"/>
              </a:lnSpc>
              <a:buClr>
                <a:schemeClr val="accent2"/>
              </a:buClr>
            </a:pPr>
            <a:r>
              <a:rPr lang="hr-HR" sz="2400" dirty="0"/>
              <a:t> načinima provjere znanja</a:t>
            </a:r>
          </a:p>
          <a:p>
            <a:pPr marL="0" lvl="0" indent="0">
              <a:buClr>
                <a:prstClr val="black"/>
              </a:buClr>
              <a:buNone/>
            </a:pPr>
            <a:r>
              <a:rPr lang="hr-HR" sz="2400" dirty="0"/>
              <a:t>                                               </a:t>
            </a:r>
          </a:p>
          <a:p>
            <a:pPr marL="0" lvl="0" indent="0">
              <a:buClr>
                <a:prstClr val="black"/>
              </a:buClr>
              <a:buNone/>
            </a:pPr>
            <a:r>
              <a:rPr lang="hr-HR" sz="2400" dirty="0"/>
              <a:t>        </a:t>
            </a:r>
          </a:p>
          <a:p>
            <a:pPr marL="0" lvl="0" indent="0" algn="ctr">
              <a:lnSpc>
                <a:spcPct val="150000"/>
              </a:lnSpc>
              <a:buClr>
                <a:prstClr val="black"/>
              </a:buClr>
              <a:buNone/>
            </a:pPr>
            <a:r>
              <a:rPr lang="hr-HR" sz="2400" dirty="0"/>
              <a:t>Sadržajna prilagodba nastavnog plana i programa potrebna je samo u slučaju dodatnih poteškoća.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104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dložak s motivom skakača oblak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665376_TF03460508" id="{3C0D7363-6D6C-4FB0-A2E4-00D9BAE5EDF5}" vid="{EDC767C4-2667-47B7-AA99-CC536AE6FDB5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DD01B8-816B-49B7-8C81-03AB51D87C54}">
  <ds:schemaRefs>
    <ds:schemaRef ds:uri="http://schemas.microsoft.com/office/infopath/2007/PartnerControls"/>
    <ds:schemaRef ds:uri="a4f35948-e619-41b3-aa29-22878b09cfd2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40262f94-9f35-4ac3-9a90-690165a166b7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Slajdovi s motivom skakača oblaka</Template>
  <TotalTime>510</TotalTime>
  <Words>920</Words>
  <Application>Microsoft Office PowerPoint</Application>
  <PresentationFormat>Široki zaslon</PresentationFormat>
  <Paragraphs>186</Paragraphs>
  <Slides>31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10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31</vt:i4>
      </vt:variant>
    </vt:vector>
  </HeadingPairs>
  <TitlesOfParts>
    <vt:vector size="42" baseType="lpstr">
      <vt:lpstr>Arial</vt:lpstr>
      <vt:lpstr>Brush Script MT</vt:lpstr>
      <vt:lpstr>Calibri</vt:lpstr>
      <vt:lpstr>Cambria</vt:lpstr>
      <vt:lpstr>Cambria Math</vt:lpstr>
      <vt:lpstr>Palatino Linotype</vt:lpstr>
      <vt:lpstr>Segoe Condensed (tijelo)</vt:lpstr>
      <vt:lpstr>Times New Roman</vt:lpstr>
      <vt:lpstr>Tw Cen MT</vt:lpstr>
      <vt:lpstr>Wingdings</vt:lpstr>
      <vt:lpstr>Predložak s motivom skakača oblaka</vt:lpstr>
      <vt:lpstr>Iskustva rada nastavnika strukovne škole</vt:lpstr>
      <vt:lpstr>Obrtna tehnička škola Split</vt:lpstr>
      <vt:lpstr>Naši izazovi</vt:lpstr>
      <vt:lpstr>PowerPoint prezentacija</vt:lpstr>
      <vt:lpstr>PowerPoint prezentacija</vt:lpstr>
      <vt:lpstr>OSNOVNI SIMPTOMI</vt:lpstr>
      <vt:lpstr>ŠTO JE  ADHD/ADD?</vt:lpstr>
      <vt:lpstr>BILJEŠKE</vt:lpstr>
      <vt:lpstr>PowerPoint prezentacija</vt:lpstr>
      <vt:lpstr> RAZREDNA SREDINA</vt:lpstr>
      <vt:lpstr> INICIJALNA PROCJENA IZ MATEMATIKE</vt:lpstr>
      <vt:lpstr>PROVJERA ZNANJA</vt:lpstr>
      <vt:lpstr>PowerPoint prezentacija</vt:lpstr>
      <vt:lpstr>PowerPoint prezentacija</vt:lpstr>
      <vt:lpstr>Zadatak 1.</vt:lpstr>
      <vt:lpstr>PowerPoint prezentacija</vt:lpstr>
      <vt:lpstr>PowerPoint prezentacija</vt:lpstr>
      <vt:lpstr>PowerPoint prezentacija</vt:lpstr>
      <vt:lpstr>KWL tablica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Manuela BRNČIĆ DADIĆ</dc:creator>
  <cp:lastModifiedBy>Profesor</cp:lastModifiedBy>
  <cp:revision>54</cp:revision>
  <dcterms:created xsi:type="dcterms:W3CDTF">2018-05-09T16:04:56Z</dcterms:created>
  <dcterms:modified xsi:type="dcterms:W3CDTF">2018-05-12T11:32:57Z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