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18" r:id="rId3"/>
    <p:sldId id="304" r:id="rId4"/>
    <p:sldId id="305" r:id="rId5"/>
    <p:sldId id="306" r:id="rId6"/>
    <p:sldId id="307" r:id="rId7"/>
    <p:sldId id="327" r:id="rId8"/>
    <p:sldId id="329" r:id="rId9"/>
    <p:sldId id="346" r:id="rId10"/>
    <p:sldId id="350" r:id="rId11"/>
    <p:sldId id="351" r:id="rId12"/>
    <p:sldId id="352" r:id="rId13"/>
    <p:sldId id="353" r:id="rId14"/>
    <p:sldId id="313" r:id="rId15"/>
    <p:sldId id="324" r:id="rId16"/>
    <p:sldId id="314" r:id="rId17"/>
    <p:sldId id="311" r:id="rId18"/>
    <p:sldId id="333" r:id="rId19"/>
    <p:sldId id="334" r:id="rId20"/>
    <p:sldId id="335" r:id="rId21"/>
    <p:sldId id="336" r:id="rId22"/>
    <p:sldId id="337" r:id="rId23"/>
    <p:sldId id="326" r:id="rId24"/>
    <p:sldId id="349" r:id="rId25"/>
    <p:sldId id="317" r:id="rId26"/>
    <p:sldId id="319" r:id="rId27"/>
    <p:sldId id="338" r:id="rId28"/>
    <p:sldId id="340" r:id="rId29"/>
    <p:sldId id="341" r:id="rId30"/>
    <p:sldId id="339" r:id="rId31"/>
    <p:sldId id="342" r:id="rId32"/>
    <p:sldId id="343" r:id="rId33"/>
    <p:sldId id="344" r:id="rId34"/>
    <p:sldId id="345" r:id="rId35"/>
    <p:sldId id="354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101" autoAdjust="0"/>
  </p:normalViewPr>
  <p:slideViewPr>
    <p:cSldViewPr>
      <p:cViewPr>
        <p:scale>
          <a:sx n="72" d="100"/>
          <a:sy n="72" d="100"/>
        </p:scale>
        <p:origin x="-67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hr-HR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1862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1375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8107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02702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10176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r>
              <a:rPr lang="hr-HR" noProof="0" smtClean="0"/>
              <a:t>Kliknite ikonu da biste dodali tablicu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71331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5439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4679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98395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6788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6040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72876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3406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5620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9761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hr-HR"/>
          </a:p>
        </p:txBody>
      </p:sp>
      <p:sp>
        <p:nvSpPr>
          <p:cNvPr id="58470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Uredite stil naslova matrice</a:t>
            </a:r>
            <a:endParaRPr lang="en-GB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 smtClean="0"/>
          </a:p>
        </p:txBody>
      </p:sp>
      <p:sp>
        <p:nvSpPr>
          <p:cNvPr id="5847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0F3D28E-40F8-4C31-8E10-DFC75E13E6C0}" type="datetimeFigureOut">
              <a:rPr lang="hr-HR" smtClean="0"/>
              <a:pPr/>
              <a:t>22.5.2018.</a:t>
            </a:fld>
            <a:endParaRPr lang="hr-HR"/>
          </a:p>
        </p:txBody>
      </p:sp>
      <p:sp>
        <p:nvSpPr>
          <p:cNvPr id="5847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5847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F2FBA-FBF8-49AE-9AC6-75DF35358B9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atematika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 smtClean="0"/>
              <a:t>Zajedničko Županijsko stručno vijeće učitelja matematike PGŽ i LSŽ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hr-HR" sz="3200" dirty="0" smtClean="0"/>
          </a:p>
          <a:p>
            <a:endParaRPr lang="hr-HR" dirty="0"/>
          </a:p>
          <a:p>
            <a:r>
              <a:rPr lang="hr-HR" sz="3200" dirty="0" smtClean="0"/>
              <a:t>Rijeka, 23.5.2018.</a:t>
            </a:r>
          </a:p>
        </p:txBody>
      </p:sp>
    </p:spTree>
    <p:extLst>
      <p:ext uri="{BB962C8B-B14F-4D97-AF65-F5344CB8AC3E}">
        <p14:creationId xmlns:p14="http://schemas.microsoft.com/office/powerpoint/2010/main" val="457803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Državno natjecanje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14248"/>
              </p:ext>
            </p:extLst>
          </p:nvPr>
        </p:nvGraphicFramePr>
        <p:xfrm>
          <a:off x="1187624" y="2451352"/>
          <a:ext cx="7488832" cy="6096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86304"/>
                <a:gridCol w="953985"/>
                <a:gridCol w="1193666"/>
                <a:gridCol w="1468398"/>
                <a:gridCol w="1206929"/>
                <a:gridCol w="1879550"/>
              </a:tblGrid>
              <a:tr h="304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Razred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Mjesto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i prezime mentora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1259632" y="4006805"/>
            <a:ext cx="742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Rezultat:</a:t>
            </a:r>
          </a:p>
          <a:p>
            <a:r>
              <a:rPr lang="hr-HR" dirty="0" smtClean="0"/>
              <a:t>8. mjesto  -  Pohvaljen</a:t>
            </a:r>
            <a:endParaRPr lang="hr-H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45883" y="836712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Poreč, 12. – 14. travnja 2018.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11230"/>
            <a:ext cx="86391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1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Državno natjecanje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2451352"/>
          <a:ext cx="7488832" cy="6096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86304"/>
                <a:gridCol w="953985"/>
                <a:gridCol w="1193666"/>
                <a:gridCol w="1468398"/>
                <a:gridCol w="1206929"/>
                <a:gridCol w="1879550"/>
              </a:tblGrid>
              <a:tr h="304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Razred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Mjesto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i prezime mentora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45883" y="836712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Poreč, 12. – 14. travnja 2018.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68164"/>
            <a:ext cx="863681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12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Državno natjecanje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2451352"/>
          <a:ext cx="7488832" cy="6096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86304"/>
                <a:gridCol w="953985"/>
                <a:gridCol w="1193666"/>
                <a:gridCol w="1468398"/>
                <a:gridCol w="1206929"/>
                <a:gridCol w="1879550"/>
              </a:tblGrid>
              <a:tr h="304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Razred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Mjesto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i prezime mentora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45883" y="836712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Poreč, 12. – 14. travnja 2018.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72477"/>
            <a:ext cx="8426173" cy="47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9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Državno natjecanje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2451352"/>
          <a:ext cx="7488832" cy="6096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86304"/>
                <a:gridCol w="953985"/>
                <a:gridCol w="1193666"/>
                <a:gridCol w="1468398"/>
                <a:gridCol w="1206929"/>
                <a:gridCol w="1879550"/>
              </a:tblGrid>
              <a:tr h="304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Razred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Prezime učenika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Mjesto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i prezime mentora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6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45883" y="836712"/>
            <a:ext cx="345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Poreč, 12. – 14. travnja 2018.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76221" cy="47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4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825680" cy="1143000"/>
          </a:xfrm>
        </p:spPr>
        <p:txBody>
          <a:bodyPr/>
          <a:lstStyle/>
          <a:p>
            <a:pPr algn="l"/>
            <a:r>
              <a:rPr lang="hr-HR" sz="2800" b="1" dirty="0"/>
              <a:t>Natjecanje </a:t>
            </a:r>
            <a:r>
              <a:rPr lang="hr-HR" sz="2800" b="1" dirty="0" smtClean="0"/>
              <a:t>DMF-a </a:t>
            </a:r>
            <a:br>
              <a:rPr lang="hr-HR" sz="2800" b="1" dirty="0" smtClean="0"/>
            </a:br>
            <a:r>
              <a:rPr lang="hr-HR" sz="2800" b="1" dirty="0" smtClean="0"/>
              <a:t>u okviru Festivala </a:t>
            </a:r>
            <a:r>
              <a:rPr lang="hr-HR" sz="2800" b="1" dirty="0"/>
              <a:t>znanosti </a:t>
            </a:r>
            <a:r>
              <a:rPr lang="hr-HR" sz="2800" b="1" dirty="0" smtClean="0"/>
              <a:t>2018.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988840"/>
            <a:ext cx="7620000" cy="4536504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Tema </a:t>
            </a:r>
            <a:r>
              <a:rPr lang="hr-HR" sz="2400" dirty="0" smtClean="0"/>
              <a:t>festivala: „</a:t>
            </a:r>
            <a:r>
              <a:rPr lang="hr-HR" sz="2400" b="1" dirty="0" smtClean="0"/>
              <a:t>Otkrića</a:t>
            </a:r>
            <a:r>
              <a:rPr lang="hr-HR" sz="2400" dirty="0" smtClean="0"/>
              <a:t>”</a:t>
            </a:r>
            <a:r>
              <a:rPr lang="hr-HR" sz="2400" dirty="0"/>
              <a:t>	</a:t>
            </a:r>
            <a:r>
              <a:rPr lang="hr-HR" sz="2400" dirty="0" smtClean="0"/>
              <a:t>	   od 16.4. </a:t>
            </a:r>
            <a:r>
              <a:rPr lang="hr-HR" sz="2400" dirty="0"/>
              <a:t>– </a:t>
            </a:r>
            <a:r>
              <a:rPr lang="hr-HR" sz="2400" dirty="0" smtClean="0"/>
              <a:t>21.4.2018.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Nagrađeni</a:t>
            </a:r>
            <a:r>
              <a:rPr lang="hr-HR" sz="2400" dirty="0"/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r-HR" sz="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400" b="1" dirty="0"/>
              <a:t>I. nagrada</a:t>
            </a:r>
            <a:r>
              <a:rPr lang="hr-HR" sz="2400" dirty="0"/>
              <a:t> – </a:t>
            </a:r>
            <a:r>
              <a:rPr lang="hr-HR" sz="2400" i="1" dirty="0"/>
              <a:t>Parabola, odbojka,</a:t>
            </a:r>
            <a:r>
              <a:rPr lang="hr-HR" sz="2400" dirty="0"/>
              <a:t> Osnovna škola </a:t>
            </a:r>
            <a:r>
              <a:rPr lang="hr-HR" sz="2400" dirty="0" smtClean="0"/>
              <a:t>Čavle</a:t>
            </a:r>
            <a:r>
              <a:rPr lang="hr-HR" sz="800" strike="sngStrike" dirty="0" smtClean="0"/>
              <a:t>, </a:t>
            </a:r>
            <a:r>
              <a:rPr lang="hr-HR" sz="800" dirty="0" smtClean="0"/>
              <a:t>		                           </a:t>
            </a:r>
            <a:r>
              <a:rPr lang="hr-HR" sz="2400" dirty="0" smtClean="0"/>
              <a:t>mentorica</a:t>
            </a:r>
            <a:r>
              <a:rPr lang="hr-HR" sz="2400" dirty="0"/>
              <a:t> </a:t>
            </a:r>
            <a:r>
              <a:rPr lang="hr-HR" sz="2400" b="1" dirty="0"/>
              <a:t>Ljerka Linić</a:t>
            </a:r>
            <a:r>
              <a:rPr lang="hr-HR" sz="2400" dirty="0"/>
              <a:t>, prof</a:t>
            </a:r>
            <a:r>
              <a:rPr lang="hr-HR" sz="2400" dirty="0" smtClean="0"/>
              <a:t>.</a:t>
            </a:r>
            <a:endParaRPr lang="hr-HR" sz="800" strike="sngStrike" dirty="0"/>
          </a:p>
        </p:txBody>
      </p:sp>
      <p:pic>
        <p:nvPicPr>
          <p:cNvPr id="1026" name="Picture 2" descr="Slikovni rezultat za festival znanosti 2018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6884"/>
            <a:ext cx="5723204" cy="21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67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184576" cy="2592288"/>
          </a:xfrm>
        </p:spPr>
        <p:txBody>
          <a:bodyPr/>
          <a:lstStyle/>
          <a:p>
            <a:pPr algn="l"/>
            <a:r>
              <a:rPr lang="hr-HR" sz="2800" b="1" dirty="0" smtClean="0"/>
              <a:t>		</a:t>
            </a:r>
            <a:br>
              <a:rPr lang="hr-HR" sz="2800" b="1" dirty="0" smtClean="0"/>
            </a:br>
            <a:r>
              <a:rPr lang="hr-HR" sz="2800" b="1" dirty="0" smtClean="0"/>
              <a:t>Program </a:t>
            </a:r>
            <a:r>
              <a:rPr lang="hr-HR" sz="2800" b="1" i="1" dirty="0" smtClean="0"/>
              <a:t>Škole za škole </a:t>
            </a:r>
            <a:br>
              <a:rPr lang="hr-HR" sz="2800" b="1" i="1" dirty="0" smtClean="0"/>
            </a:br>
            <a:r>
              <a:rPr lang="hr-HR" sz="2800" b="1" dirty="0" smtClean="0"/>
              <a:t>u </a:t>
            </a:r>
            <a:r>
              <a:rPr lang="hr-HR" sz="2800" b="1" dirty="0"/>
              <a:t>okviru Festivala znanosti 2018.</a:t>
            </a:r>
            <a:r>
              <a:rPr lang="hr-HR" sz="2800" b="1" i="1" dirty="0" smtClean="0"/>
              <a:t/>
            </a:r>
            <a:br>
              <a:rPr lang="hr-HR" sz="2800" b="1" i="1" dirty="0" smtClean="0"/>
            </a:br>
            <a:r>
              <a:rPr lang="hr-HR" sz="2800" dirty="0" smtClean="0"/>
              <a:t>          </a:t>
            </a:r>
            <a:br>
              <a:rPr lang="hr-HR" sz="2800" dirty="0" smtClean="0"/>
            </a:br>
            <a:r>
              <a:rPr lang="hr-HR" sz="2800" dirty="0" smtClean="0"/>
              <a:t>        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 </a:t>
            </a:r>
            <a:r>
              <a:rPr lang="hr-HR" sz="2800" dirty="0"/>
              <a:t>S</a:t>
            </a:r>
            <a:r>
              <a:rPr lang="hr-HR" sz="2800" dirty="0" smtClean="0"/>
              <a:t>voje projekte predstavili: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31640" y="3512278"/>
            <a:ext cx="6953200" cy="2098576"/>
          </a:xfrm>
        </p:spPr>
        <p:txBody>
          <a:bodyPr/>
          <a:lstStyle/>
          <a:p>
            <a:r>
              <a:rPr lang="pl-PL" sz="2400" dirty="0"/>
              <a:t>OŠ Čavle: </a:t>
            </a:r>
            <a:r>
              <a:rPr lang="pl-PL" sz="2400" i="1" dirty="0"/>
              <a:t>Moć i snaga vode otkrila nam je ...</a:t>
            </a:r>
          </a:p>
          <a:p>
            <a:r>
              <a:rPr lang="hr-HR" sz="2400" dirty="0" smtClean="0"/>
              <a:t>OŠ </a:t>
            </a:r>
            <a:r>
              <a:rPr lang="hr-HR" sz="2400" dirty="0" err="1"/>
              <a:t>Kozala</a:t>
            </a:r>
            <a:r>
              <a:rPr lang="hr-HR" sz="2400" dirty="0"/>
              <a:t>: </a:t>
            </a:r>
            <a:r>
              <a:rPr lang="hr-HR" sz="2400" i="1" dirty="0"/>
              <a:t>Električna baterija kroz povijest</a:t>
            </a:r>
          </a:p>
          <a:p>
            <a:r>
              <a:rPr lang="hr-HR" sz="2400" dirty="0" smtClean="0"/>
              <a:t>OŠ </a:t>
            </a:r>
            <a:r>
              <a:rPr lang="hr-HR" sz="2400" dirty="0"/>
              <a:t>Frane Petrića Cres: </a:t>
            </a:r>
            <a:r>
              <a:rPr lang="hr-HR" sz="2400" i="1" dirty="0"/>
              <a:t>Otkriće tektonskih ploča</a:t>
            </a:r>
          </a:p>
          <a:p>
            <a:r>
              <a:rPr lang="hr-HR" sz="2400" dirty="0" smtClean="0"/>
              <a:t>OŠ </a:t>
            </a:r>
            <a:r>
              <a:rPr lang="hr-HR" sz="2400" dirty="0"/>
              <a:t>Skrad: </a:t>
            </a:r>
            <a:r>
              <a:rPr lang="hr-HR" sz="2400" i="1" dirty="0"/>
              <a:t>Neka važna prirodoslovna otkrića</a:t>
            </a:r>
          </a:p>
          <a:p>
            <a:r>
              <a:rPr lang="pl-PL" sz="2400" dirty="0" smtClean="0"/>
              <a:t>OŠ Kostrena: </a:t>
            </a:r>
            <a:r>
              <a:rPr lang="hr-HR" sz="2400" i="1" dirty="0"/>
              <a:t>Umjetna inteligencija – analiza teksta</a:t>
            </a:r>
            <a:endParaRPr lang="hr-HR" sz="2400" dirty="0"/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937"/>
            <a:ext cx="2410579" cy="30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26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Natjecanje „Klokan bez granica”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rezultati objavljeni 2.5.2018. na </a:t>
            </a:r>
            <a:r>
              <a:rPr lang="hr-HR" dirty="0" smtClean="0">
                <a:hlinkClick r:id="rId2"/>
              </a:rPr>
              <a:t>www.matematika.hr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8680"/>
            <a:ext cx="863724" cy="8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dirty="0" smtClean="0"/>
              <a:t>13. Festival matematike u Puli</a:t>
            </a: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9118"/>
            <a:ext cx="2019297" cy="30956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Ekipno natjecanje „Ekipa 5+”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Rezultati: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1293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2"/>
            <a:ext cx="6562725" cy="658177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71600" y="980728"/>
            <a:ext cx="861774" cy="2808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PIKO</a:t>
            </a:r>
            <a:endParaRPr lang="hr-H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68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8640"/>
            <a:ext cx="6696744" cy="648747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65072" y="1052736"/>
            <a:ext cx="861774" cy="2808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MIKRO</a:t>
            </a:r>
            <a:endParaRPr lang="hr-H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31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620000" cy="599728"/>
          </a:xfrm>
        </p:spPr>
        <p:txBody>
          <a:bodyPr/>
          <a:lstStyle/>
          <a:p>
            <a:pPr algn="l"/>
            <a:r>
              <a:rPr lang="hr-HR" sz="3200" dirty="0" smtClean="0"/>
              <a:t>Dnevni red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6864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„</a:t>
            </a:r>
            <a:r>
              <a:rPr lang="hr-HR" sz="2400" dirty="0"/>
              <a:t>Matematičke šetnje“, Mateja Jurjako, prof., OŠ </a:t>
            </a:r>
            <a:r>
              <a:rPr lang="hr-HR" sz="2400" dirty="0" smtClean="0"/>
              <a:t>Frane Petrića</a:t>
            </a:r>
            <a:r>
              <a:rPr lang="hr-HR" sz="2400" dirty="0"/>
              <a:t>, Cres </a:t>
            </a:r>
            <a:endParaRPr lang="hr-H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Eksperimentalni </a:t>
            </a:r>
            <a:r>
              <a:rPr lang="hr-HR" sz="2400" dirty="0"/>
              <a:t>program </a:t>
            </a:r>
            <a:r>
              <a:rPr lang="hr-HR" sz="2400" dirty="0" err="1"/>
              <a:t>kurikularne</a:t>
            </a:r>
            <a:r>
              <a:rPr lang="hr-HR" sz="2400" dirty="0"/>
              <a:t> reforme </a:t>
            </a:r>
            <a:r>
              <a:rPr lang="hr-HR" sz="2400" dirty="0" smtClean="0"/>
              <a:t>„Škola </a:t>
            </a:r>
            <a:r>
              <a:rPr lang="hr-HR" sz="2400" dirty="0"/>
              <a:t>za život“, Sanja Janeš, prof., članica Mentorske </a:t>
            </a:r>
            <a:r>
              <a:rPr lang="hr-HR" sz="2400" dirty="0" smtClean="0"/>
              <a:t>skupine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"</a:t>
            </a:r>
            <a:r>
              <a:rPr lang="hr-HR" sz="2400" dirty="0"/>
              <a:t>Microsoft </a:t>
            </a:r>
            <a:r>
              <a:rPr lang="hr-HR" sz="2400" dirty="0" err="1"/>
              <a:t>Forms</a:t>
            </a:r>
            <a:r>
              <a:rPr lang="hr-HR" sz="2400" dirty="0"/>
              <a:t>: kratki pregled mogućnosti i ideje za primjenu u nastavi", Nenad Trinajstić</a:t>
            </a:r>
            <a:r>
              <a:rPr lang="hr-HR" sz="2400" dirty="0" smtClean="0"/>
              <a:t>, prof., OŠ </a:t>
            </a:r>
            <a:r>
              <a:rPr lang="hr-HR" sz="2400" dirty="0"/>
              <a:t>Nikola Tesla, Rijeka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"</a:t>
            </a:r>
            <a:r>
              <a:rPr lang="hr-HR" sz="2400" dirty="0"/>
              <a:t>Web </a:t>
            </a:r>
            <a:r>
              <a:rPr lang="hr-HR" sz="2400" dirty="0" smtClean="0"/>
              <a:t>alati </a:t>
            </a:r>
            <a:r>
              <a:rPr lang="hr-HR" sz="2400" dirty="0"/>
              <a:t>u nastavi matematike", Diego Tich, </a:t>
            </a:r>
            <a:r>
              <a:rPr lang="hr-HR" sz="2400" dirty="0" smtClean="0"/>
              <a:t>prof., OŠ </a:t>
            </a:r>
            <a:r>
              <a:rPr lang="hr-HR" sz="2400" dirty="0"/>
              <a:t>Gornja </a:t>
            </a:r>
            <a:r>
              <a:rPr lang="hr-HR" sz="2400" dirty="0" err="1"/>
              <a:t>Vežica</a:t>
            </a:r>
            <a:r>
              <a:rPr lang="hr-HR" sz="2400" dirty="0"/>
              <a:t>, Rijeka </a:t>
            </a:r>
            <a:endParaRPr lang="hr-H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"</a:t>
            </a:r>
            <a:r>
              <a:rPr lang="hr-HR" sz="2400" dirty="0"/>
              <a:t>100 zadataka i matematički rječnik", Snježana </a:t>
            </a:r>
            <a:r>
              <a:rPr lang="hr-HR" sz="2400" dirty="0" smtClean="0"/>
              <a:t>Mervcich, prof., OŠ </a:t>
            </a:r>
            <a:r>
              <a:rPr lang="hr-HR" sz="2400" dirty="0" err="1"/>
              <a:t>Vežica</a:t>
            </a: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hr-HR" sz="2400" dirty="0"/>
              <a:t>i  Vedrana Kutnjak, </a:t>
            </a:r>
            <a:r>
              <a:rPr lang="hr-HR" sz="2400" dirty="0" smtClean="0"/>
              <a:t>prof., OŠ Ivanke </a:t>
            </a:r>
            <a:r>
              <a:rPr lang="hr-HR" sz="2400" dirty="0" err="1" smtClean="0"/>
              <a:t>Trohar</a:t>
            </a:r>
            <a:r>
              <a:rPr lang="hr-HR" sz="2400" dirty="0" smtClean="0"/>
              <a:t>, </a:t>
            </a:r>
            <a:r>
              <a:rPr lang="hr-HR" sz="2400" dirty="0" err="1" smtClean="0"/>
              <a:t>Fužine</a:t>
            </a:r>
            <a:endParaRPr lang="hr-HR" sz="2400" dirty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Aktualnosti</a:t>
            </a:r>
            <a:r>
              <a:rPr lang="hr-HR" sz="2400" dirty="0"/>
              <a:t>, voditeljice </a:t>
            </a:r>
            <a:r>
              <a:rPr lang="hr-HR" sz="2400" dirty="0" smtClean="0"/>
              <a:t>ŽSV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2849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46" y="404664"/>
            <a:ext cx="7018720" cy="496855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65072" y="1052736"/>
            <a:ext cx="861774" cy="2808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MIKRO</a:t>
            </a:r>
            <a:endParaRPr lang="hr-H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3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65072" y="1052736"/>
            <a:ext cx="861774" cy="2808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MEGA</a:t>
            </a:r>
            <a:endParaRPr lang="hr-HR" sz="4400" b="1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48680"/>
            <a:ext cx="7064895" cy="44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9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7008904" cy="490366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65072" y="1052736"/>
            <a:ext cx="861774" cy="2808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MEGA</a:t>
            </a:r>
            <a:endParaRPr lang="hr-H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7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87624" y="476672"/>
            <a:ext cx="52565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13. </a:t>
            </a:r>
            <a:r>
              <a:rPr lang="hr-H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Festival matematike </a:t>
            </a:r>
            <a:r>
              <a:rPr lang="hr-H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2018.</a:t>
            </a:r>
            <a:endParaRPr lang="hr-HR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hr-H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Smotra </a:t>
            </a:r>
            <a:r>
              <a:rPr lang="hr-H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projekata </a:t>
            </a:r>
            <a:r>
              <a:rPr lang="hr-H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„Matematika+“</a:t>
            </a: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39118"/>
            <a:ext cx="2019297" cy="3095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412776"/>
            <a:ext cx="6120680" cy="52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6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7504" y="24584"/>
            <a:ext cx="457200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r-HR" sz="2800" dirty="0"/>
              <a:t>STRUČNA EKSKURZIJA </a:t>
            </a:r>
          </a:p>
          <a:p>
            <a:r>
              <a:rPr lang="hr-HR" sz="2800" dirty="0"/>
              <a:t> -10. i 11. ožujka 2018. 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07504" y="1137717"/>
            <a:ext cx="4572000" cy="138499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hr-HR" sz="2800" dirty="0"/>
              <a:t>-posjet </a:t>
            </a:r>
            <a:r>
              <a:rPr lang="hr-HR" sz="2800" dirty="0" err="1"/>
              <a:t>Museo</a:t>
            </a:r>
            <a:r>
              <a:rPr lang="hr-HR" sz="2800" dirty="0"/>
              <a:t> </a:t>
            </a:r>
            <a:r>
              <a:rPr lang="hr-HR" sz="2800" dirty="0" err="1"/>
              <a:t>Nazionale</a:t>
            </a:r>
            <a:r>
              <a:rPr lang="hr-HR" sz="2800" dirty="0"/>
              <a:t> </a:t>
            </a:r>
            <a:r>
              <a:rPr lang="hr-HR" sz="2800" dirty="0" err="1" smtClean="0"/>
              <a:t>della</a:t>
            </a:r>
            <a:endParaRPr lang="hr-HR" sz="2800" dirty="0" smtClean="0"/>
          </a:p>
          <a:p>
            <a:r>
              <a:rPr lang="hr-HR" sz="2800" dirty="0" smtClean="0"/>
              <a:t>  </a:t>
            </a:r>
            <a:r>
              <a:rPr lang="hr-HR" sz="2800" dirty="0" err="1" smtClean="0"/>
              <a:t>Scienza</a:t>
            </a:r>
            <a:r>
              <a:rPr lang="hr-HR" sz="2800" dirty="0" smtClean="0"/>
              <a:t> </a:t>
            </a:r>
            <a:r>
              <a:rPr lang="hr-HR" sz="2800" dirty="0"/>
              <a:t>e </a:t>
            </a:r>
            <a:r>
              <a:rPr lang="hr-HR" sz="2800" dirty="0" err="1"/>
              <a:t>tecnologia</a:t>
            </a:r>
            <a:endParaRPr lang="hr-HR" sz="2800" dirty="0"/>
          </a:p>
          <a:p>
            <a:r>
              <a:rPr lang="hr-HR" sz="2800" dirty="0"/>
              <a:t> "Leonardo da Vinci„u Milanu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1137717"/>
            <a:ext cx="507605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800" dirty="0"/>
              <a:t>-razgled Milana, gradića </a:t>
            </a:r>
            <a:r>
              <a:rPr lang="hr-HR" sz="2800" dirty="0" err="1"/>
              <a:t>Como</a:t>
            </a:r>
            <a:r>
              <a:rPr lang="hr-HR" sz="2800" dirty="0"/>
              <a:t> na jezeru </a:t>
            </a:r>
            <a:r>
              <a:rPr lang="hr-HR" sz="2800" dirty="0" err="1"/>
              <a:t>Como</a:t>
            </a:r>
            <a:r>
              <a:rPr lang="hr-HR" sz="2800" dirty="0"/>
              <a:t> te </a:t>
            </a:r>
            <a:r>
              <a:rPr lang="hr-HR" sz="2800" dirty="0" smtClean="0"/>
              <a:t>odlazak </a:t>
            </a:r>
            <a:r>
              <a:rPr lang="hr-HR" sz="2800" dirty="0"/>
              <a:t>u </a:t>
            </a:r>
            <a:r>
              <a:rPr lang="hr-HR" sz="2800" dirty="0" err="1"/>
              <a:t>Lugano</a:t>
            </a:r>
            <a:r>
              <a:rPr lang="hr-HR" sz="2800" dirty="0"/>
              <a:t> u </a:t>
            </a:r>
            <a:r>
              <a:rPr lang="hr-HR" sz="2800" dirty="0" smtClean="0"/>
              <a:t>Švicarskoj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479022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Najavljeni stručni skupovi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700808"/>
            <a:ext cx="7620000" cy="4114800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8. kongres nastavnika matematike RH „Inovativnost i kreativnost u nastavi matematike”</a:t>
            </a:r>
            <a:r>
              <a:rPr lang="hr-HR" sz="2800" dirty="0" smtClean="0"/>
              <a:t> </a:t>
            </a:r>
            <a:r>
              <a:rPr lang="hr-HR" sz="2800" dirty="0"/>
              <a:t>- državni skup </a:t>
            </a:r>
            <a:r>
              <a:rPr lang="hr-HR" sz="2800" dirty="0" smtClean="0"/>
              <a:t>za učitelje </a:t>
            </a:r>
            <a:r>
              <a:rPr lang="hr-HR" sz="2800" dirty="0"/>
              <a:t>i </a:t>
            </a:r>
            <a:r>
              <a:rPr lang="hr-HR" sz="2800" dirty="0" smtClean="0"/>
              <a:t>nastavnike matematike, Zagreb, </a:t>
            </a:r>
            <a:r>
              <a:rPr lang="pl-PL" sz="2800" dirty="0" smtClean="0"/>
              <a:t>od</a:t>
            </a:r>
            <a:r>
              <a:rPr lang="pl-PL" sz="2800" dirty="0"/>
              <a:t> </a:t>
            </a:r>
            <a:r>
              <a:rPr lang="pl-PL" sz="2800" dirty="0" smtClean="0"/>
              <a:t>3.7. </a:t>
            </a:r>
            <a:r>
              <a:rPr lang="pl-PL" sz="2800" dirty="0"/>
              <a:t>do </a:t>
            </a:r>
            <a:r>
              <a:rPr lang="pl-PL" sz="2800" dirty="0" smtClean="0"/>
              <a:t>5.7.2018. (HMD)</a:t>
            </a:r>
          </a:p>
          <a:p>
            <a:pPr>
              <a:buNone/>
            </a:pPr>
            <a:r>
              <a:rPr lang="hr-HR" sz="2800" b="1" dirty="0" smtClean="0"/>
              <a:t>    </a:t>
            </a:r>
            <a:endParaRPr lang="pl-PL" sz="1800" dirty="0" smtClean="0"/>
          </a:p>
          <a:p>
            <a:pPr marL="0" indent="0">
              <a:buNone/>
            </a:pPr>
            <a:r>
              <a:rPr lang="pl-PL" sz="2800" dirty="0" smtClean="0"/>
              <a:t>„</a:t>
            </a:r>
            <a:r>
              <a:rPr lang="pl-PL" sz="2800" b="1" dirty="0" smtClean="0"/>
              <a:t>Inovativna nastava matematike”</a:t>
            </a:r>
            <a:r>
              <a:rPr lang="pl-PL" sz="2800" dirty="0" smtClean="0"/>
              <a:t> – državni skup za </a:t>
            </a:r>
            <a:r>
              <a:rPr lang="hr-HR" sz="2800" dirty="0" smtClean="0"/>
              <a:t>učitelje </a:t>
            </a:r>
            <a:r>
              <a:rPr lang="hr-HR" sz="2800" dirty="0"/>
              <a:t>i </a:t>
            </a:r>
            <a:r>
              <a:rPr lang="hr-HR" sz="2800" dirty="0" smtClean="0"/>
              <a:t>nastavnike </a:t>
            </a:r>
            <a:r>
              <a:rPr lang="hr-HR" sz="2800" dirty="0"/>
              <a:t>matematike, </a:t>
            </a:r>
            <a:r>
              <a:rPr lang="hr-HR" sz="2800" dirty="0" smtClean="0"/>
              <a:t> Osijek, </a:t>
            </a:r>
            <a:r>
              <a:rPr lang="pl-PL" sz="2800" dirty="0"/>
              <a:t>od </a:t>
            </a:r>
            <a:r>
              <a:rPr lang="pl-PL" sz="2800" dirty="0" smtClean="0"/>
              <a:t>30.8. </a:t>
            </a:r>
            <a:r>
              <a:rPr lang="pl-PL" sz="2800" dirty="0"/>
              <a:t>do </a:t>
            </a:r>
            <a:r>
              <a:rPr lang="pl-PL" sz="2800" dirty="0" smtClean="0"/>
              <a:t>31.8.2018. (Odjel za matematiku Sveučilišta u Osijeku i AZOO)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090001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154939"/>
            <a:ext cx="7620000" cy="638175"/>
          </a:xfrm>
        </p:spPr>
        <p:txBody>
          <a:bodyPr/>
          <a:lstStyle/>
          <a:p>
            <a:r>
              <a:rPr lang="hr-HR" sz="3200" b="1" dirty="0" smtClean="0">
                <a:solidFill>
                  <a:srgbClr val="0070C0"/>
                </a:solidFill>
              </a:rPr>
              <a:t>http</a:t>
            </a:r>
            <a:r>
              <a:rPr lang="hr-HR" sz="3200" b="1" dirty="0">
                <a:solidFill>
                  <a:srgbClr val="0070C0"/>
                </a:solidFill>
              </a:rPr>
              <a:t>://zsv-mat.skole.hr/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97" y="797791"/>
            <a:ext cx="7620000" cy="56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4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800" b="1" dirty="0" smtClean="0"/>
              <a:t>Sv. Martin na Muri </a:t>
            </a:r>
            <a:br>
              <a:rPr lang="hr-HR" sz="2800" b="1" dirty="0" smtClean="0"/>
            </a:br>
            <a:r>
              <a:rPr lang="hr-HR" sz="2800" b="1" dirty="0" smtClean="0"/>
              <a:t>Državni skup voditelja županijskih vijeća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3. travanj 2018. g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714488"/>
            <a:ext cx="7620000" cy="4152912"/>
          </a:xfrm>
        </p:spPr>
        <p:txBody>
          <a:bodyPr/>
          <a:lstStyle/>
          <a:p>
            <a:pPr>
              <a:buNone/>
            </a:pPr>
            <a:endParaRPr lang="hr-HR" sz="2800" u="sng" dirty="0" smtClean="0"/>
          </a:p>
          <a:p>
            <a:pPr>
              <a:buNone/>
            </a:pPr>
            <a:r>
              <a:rPr lang="hr-HR" sz="2800" u="sng" dirty="0" smtClean="0"/>
              <a:t>ELEMENTI OCJENJIVANJA- zaključci s rasprave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err="1" smtClean="0"/>
              <a:t>usaglašeni</a:t>
            </a:r>
            <a:r>
              <a:rPr lang="hr-HR" sz="2800" dirty="0" smtClean="0"/>
              <a:t> su elementi vrednovanja (ocjenjivanja) koji će se koristiti u svim osnovnim i srednjim školama od školske godine 2018./2019. godine </a:t>
            </a:r>
            <a:endParaRPr lang="hr-HR" sz="2800" u="sng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err="1" smtClean="0"/>
              <a:t>Usaglašavanje</a:t>
            </a:r>
            <a:r>
              <a:rPr lang="hr-HR" sz="2800" dirty="0" smtClean="0"/>
              <a:t> o elementima ocjenjivanja doneseno je u skladu sa mišljenjem struke prema </a:t>
            </a:r>
            <a:r>
              <a:rPr lang="hr-HR" sz="2800" b="1" dirty="0" err="1" smtClean="0"/>
              <a:t>čl</a:t>
            </a:r>
            <a:r>
              <a:rPr lang="hr-HR" sz="2800" b="1" dirty="0" smtClean="0"/>
              <a:t>. 3 Pravilnika o načinima, postupcima i elementima vrednovanja učenika u osnovnoj i srednjoj školi</a:t>
            </a:r>
          </a:p>
          <a:p>
            <a:r>
              <a:rPr lang="hr-HR" sz="2800" dirty="0" smtClean="0"/>
              <a:t>U raspravi je sudjelovalo 62 voditelja i viši savjetnici Agencije za odgoj i obrazovanje </a:t>
            </a:r>
            <a:r>
              <a:rPr lang="hr-HR" sz="2800" dirty="0" err="1" smtClean="0"/>
              <a:t>Vesko</a:t>
            </a:r>
            <a:r>
              <a:rPr lang="hr-HR" sz="2800" dirty="0" smtClean="0"/>
              <a:t> </a:t>
            </a:r>
            <a:r>
              <a:rPr lang="hr-HR" sz="2800" dirty="0" err="1" smtClean="0"/>
              <a:t>Nikolaus</a:t>
            </a:r>
            <a:r>
              <a:rPr lang="hr-HR" sz="2800" dirty="0" smtClean="0"/>
              <a:t>, Neda </a:t>
            </a:r>
            <a:r>
              <a:rPr lang="hr-HR" sz="2800" dirty="0" err="1" smtClean="0"/>
              <a:t>Lesar</a:t>
            </a:r>
            <a:r>
              <a:rPr lang="hr-HR" sz="2800" dirty="0" smtClean="0"/>
              <a:t>, Draženka Kovačević, Jelena </a:t>
            </a:r>
            <a:r>
              <a:rPr lang="hr-HR" sz="2800" dirty="0" err="1" smtClean="0"/>
              <a:t>Noskov</a:t>
            </a:r>
            <a:r>
              <a:rPr lang="hr-HR" sz="2800" dirty="0" smtClean="0"/>
              <a:t> i Antonela </a:t>
            </a:r>
            <a:r>
              <a:rPr lang="hr-HR" sz="2800" dirty="0" err="1" smtClean="0"/>
              <a:t>Czwyk</a:t>
            </a:r>
            <a:r>
              <a:rPr lang="hr-HR" sz="2800" dirty="0" smtClean="0"/>
              <a:t> Marić.</a:t>
            </a:r>
            <a:endParaRPr lang="hr-HR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Članak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60648"/>
            <a:ext cx="8329699" cy="691276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Natjecanja iz matematike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1752600"/>
            <a:ext cx="7499176" cy="411480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Školsko natjecanje 25.1.2018.</a:t>
            </a:r>
          </a:p>
          <a:p>
            <a:r>
              <a:rPr lang="hr-HR" sz="2600" dirty="0" smtClean="0"/>
              <a:t>nastupilo 994 učenika PGŽ od 4. do 8. razreda</a:t>
            </a:r>
          </a:p>
          <a:p>
            <a:endParaRPr lang="hr-HR" sz="2600" dirty="0"/>
          </a:p>
          <a:p>
            <a:pPr marL="0" indent="0">
              <a:buNone/>
            </a:pPr>
            <a:r>
              <a:rPr lang="hr-HR" dirty="0"/>
              <a:t>Županijsko natjecanje </a:t>
            </a:r>
            <a:r>
              <a:rPr lang="hr-HR" dirty="0" smtClean="0"/>
              <a:t>28.2.2018.</a:t>
            </a:r>
            <a:endParaRPr lang="hr-HR" dirty="0"/>
          </a:p>
          <a:p>
            <a:r>
              <a:rPr lang="hr-HR" sz="2600" dirty="0" smtClean="0"/>
              <a:t>pozvano 170</a:t>
            </a:r>
            <a:r>
              <a:rPr lang="hr-HR" sz="2600" dirty="0" smtClean="0">
                <a:solidFill>
                  <a:srgbClr val="FF0000"/>
                </a:solidFill>
              </a:rPr>
              <a:t> </a:t>
            </a:r>
            <a:r>
              <a:rPr lang="hr-HR" sz="2600" dirty="0"/>
              <a:t>učenika </a:t>
            </a:r>
            <a:r>
              <a:rPr lang="hr-HR" sz="2600" dirty="0" smtClean="0"/>
              <a:t>PGŽ od </a:t>
            </a:r>
            <a:r>
              <a:rPr lang="hr-HR" sz="2600" dirty="0"/>
              <a:t>4. do 8. </a:t>
            </a:r>
            <a:r>
              <a:rPr lang="hr-HR" sz="2600" dirty="0" smtClean="0"/>
              <a:t>razreda</a:t>
            </a:r>
          </a:p>
          <a:p>
            <a:pPr marL="0" indent="0">
              <a:buNone/>
            </a:pPr>
            <a:endParaRPr lang="hr-HR" sz="2600" dirty="0"/>
          </a:p>
          <a:p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814271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7620000" cy="1143000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ELEMENTI </a:t>
            </a:r>
            <a:r>
              <a:rPr lang="hr-HR" dirty="0" smtClean="0">
                <a:solidFill>
                  <a:srgbClr val="FF0000"/>
                </a:solidFill>
              </a:rPr>
              <a:t>OCJENJIVANJA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664203"/>
              </p:ext>
            </p:extLst>
          </p:nvPr>
        </p:nvGraphicFramePr>
        <p:xfrm>
          <a:off x="1177536" y="332656"/>
          <a:ext cx="7272808" cy="585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2134"/>
                <a:gridCol w="1620674"/>
              </a:tblGrid>
              <a:tr h="636236">
                <a:tc gridSpan="2">
                  <a:txBody>
                    <a:bodyPr/>
                    <a:lstStyle/>
                    <a:p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623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4837">
                <a:tc>
                  <a:txBody>
                    <a:bodyPr/>
                    <a:lstStyle/>
                    <a:p>
                      <a:r>
                        <a:rPr lang="hr-HR" sz="2800" dirty="0" smtClean="0"/>
                        <a:t> </a:t>
                      </a:r>
                      <a:endParaRPr lang="hr-HR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01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sz="2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177536" y="1079158"/>
            <a:ext cx="4672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U</a:t>
            </a:r>
            <a:r>
              <a:rPr lang="hr-HR" sz="2800" b="1" dirty="0" smtClean="0"/>
              <a:t>svojenost </a:t>
            </a:r>
            <a:r>
              <a:rPr lang="hr-HR" sz="2800" b="1" dirty="0"/>
              <a:t>nastavnih </a:t>
            </a:r>
            <a:r>
              <a:rPr lang="hr-HR" sz="2800" b="1" dirty="0" smtClean="0"/>
              <a:t>sadržaja</a:t>
            </a:r>
            <a:endParaRPr lang="hr-HR" sz="28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1270452" y="1783277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Primjena znanja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060794" y="1147635"/>
            <a:ext cx="11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/>
              <a:t>Obvezni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7041815" y="1783277"/>
            <a:ext cx="11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/>
              <a:t>Obvezni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177536" y="2348880"/>
            <a:ext cx="5677516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smtClean="0"/>
              <a:t>Kultura </a:t>
            </a:r>
            <a:r>
              <a:rPr lang="hr-HR" sz="2600" dirty="0"/>
              <a:t>rada </a:t>
            </a:r>
          </a:p>
          <a:p>
            <a:pPr>
              <a:lnSpc>
                <a:spcPct val="150000"/>
              </a:lnSpc>
            </a:pPr>
            <a:r>
              <a:rPr lang="hr-HR" sz="2600" dirty="0" smtClean="0"/>
              <a:t>Samostalnost </a:t>
            </a:r>
            <a:r>
              <a:rPr lang="hr-HR" sz="2600" dirty="0"/>
              <a:t>i odgovornost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Suradnja u nastavnom procesu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Samostalnost u radu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Matematička komunikacija i kultura </a:t>
            </a:r>
            <a:r>
              <a:rPr lang="hr-HR" sz="2600" dirty="0" smtClean="0"/>
              <a:t>rada</a:t>
            </a:r>
          </a:p>
          <a:p>
            <a:pPr>
              <a:lnSpc>
                <a:spcPct val="150000"/>
              </a:lnSpc>
            </a:pPr>
            <a:r>
              <a:rPr lang="hr-HR" sz="2600" dirty="0" smtClean="0"/>
              <a:t>Samostalnost </a:t>
            </a:r>
            <a:r>
              <a:rPr lang="hr-HR" sz="2600" dirty="0"/>
              <a:t>u radu i suradnja u </a:t>
            </a:r>
            <a:endParaRPr lang="hr-HR" sz="2600" dirty="0" smtClean="0"/>
          </a:p>
          <a:p>
            <a:pPr>
              <a:lnSpc>
                <a:spcPct val="150000"/>
              </a:lnSpc>
            </a:pPr>
            <a:r>
              <a:rPr lang="hr-HR" sz="2600" dirty="0" smtClean="0"/>
              <a:t>nastavnom procesu </a:t>
            </a:r>
            <a:endParaRPr lang="hr-HR" sz="2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864560" y="2924943"/>
            <a:ext cx="193335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/>
              <a:t>Neobvezni</a:t>
            </a:r>
          </a:p>
          <a:p>
            <a:r>
              <a:rPr lang="hr-HR" sz="2000" dirty="0" smtClean="0"/>
              <a:t> </a:t>
            </a:r>
          </a:p>
          <a:p>
            <a:r>
              <a:rPr lang="hr-HR" sz="2000" dirty="0" smtClean="0"/>
              <a:t>(</a:t>
            </a:r>
            <a:r>
              <a:rPr lang="hr-HR" sz="2000" dirty="0"/>
              <a:t>može se </a:t>
            </a:r>
            <a:r>
              <a:rPr lang="hr-HR" sz="2000" dirty="0" smtClean="0"/>
              <a:t>izabrati</a:t>
            </a:r>
          </a:p>
          <a:p>
            <a:r>
              <a:rPr lang="hr-HR" sz="2000" dirty="0" smtClean="0"/>
              <a:t> </a:t>
            </a:r>
            <a:r>
              <a:rPr lang="hr-HR" sz="2000" dirty="0"/>
              <a:t>prema </a:t>
            </a:r>
          </a:p>
          <a:p>
            <a:r>
              <a:rPr lang="hr-HR" sz="2000" dirty="0" smtClean="0"/>
              <a:t>potrebama </a:t>
            </a:r>
          </a:p>
          <a:p>
            <a:r>
              <a:rPr lang="hr-HR" sz="2000" dirty="0" smtClean="0"/>
              <a:t>ali </a:t>
            </a:r>
            <a:r>
              <a:rPr lang="hr-HR" sz="2000" dirty="0"/>
              <a:t>uskladiti </a:t>
            </a:r>
            <a:endParaRPr lang="hr-HR" sz="2000" dirty="0" smtClean="0"/>
          </a:p>
          <a:p>
            <a:r>
              <a:rPr lang="hr-HR" sz="2000" dirty="0" smtClean="0"/>
              <a:t>po </a:t>
            </a:r>
            <a:r>
              <a:rPr lang="hr-HR" sz="2000" dirty="0"/>
              <a:t>školskim </a:t>
            </a:r>
            <a:endParaRPr lang="hr-HR" sz="2000" dirty="0" smtClean="0"/>
          </a:p>
          <a:p>
            <a:r>
              <a:rPr lang="hr-HR" sz="2000" dirty="0" smtClean="0"/>
              <a:t>aktivima</a:t>
            </a:r>
            <a:r>
              <a:rPr lang="hr-HR" sz="2000" dirty="0"/>
              <a:t>)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761984"/>
          </a:xfrm>
        </p:spPr>
        <p:txBody>
          <a:bodyPr/>
          <a:lstStyle/>
          <a:p>
            <a:pPr algn="l"/>
            <a:r>
              <a:rPr lang="hr-HR" sz="3200" b="1" dirty="0" smtClean="0">
                <a:latin typeface="+mn-lt"/>
              </a:rPr>
              <a:t>Napomena za tiskani dnevnik</a:t>
            </a:r>
            <a:endParaRPr lang="hr-HR" sz="32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071546"/>
            <a:ext cx="7620000" cy="5429288"/>
          </a:xfrm>
        </p:spPr>
        <p:txBody>
          <a:bodyPr/>
          <a:lstStyle/>
          <a:p>
            <a:r>
              <a:rPr lang="hr-HR" sz="2400" dirty="0" smtClean="0"/>
              <a:t>u tiskanim dnevnicima/imenicima ne korigirati tiskani element ocjenjivanja sa naznačena tri oblika vrednovanja (osim ukoliko se ne dobiju posebne upute od MZOS)</a:t>
            </a:r>
          </a:p>
          <a:p>
            <a:r>
              <a:rPr lang="hr-HR" sz="2400" dirty="0" smtClean="0"/>
              <a:t>U tim školama koristit će se tiskani JEDAN element ocjenjivanja „Usvojenost, razumijevanje i primjena programskih sadržaja“. Usmeno, pisano i domaći uradak su oblici vrednovanja.</a:t>
            </a:r>
          </a:p>
          <a:p>
            <a:pPr>
              <a:buNone/>
            </a:pPr>
            <a:r>
              <a:rPr lang="hr-HR" b="1" dirty="0" smtClean="0"/>
              <a:t>Kriteriji ocjenjivanja</a:t>
            </a:r>
          </a:p>
          <a:p>
            <a:r>
              <a:rPr lang="hr-HR" sz="2400" dirty="0" smtClean="0"/>
              <a:t>Za svaki navedeni element ocjenjivanja školski aktivi MORAJU razraditi kriterije ocjenjivanja prema ishodima (za cijelu skalu ocjena do 5). Isti će se uskladiti na županijskom te na državnom nivou u dogovoru sa višim savjetnicima</a:t>
            </a: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593083" cy="284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Bilten E učionice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 Biltena</a:t>
            </a:r>
          </a:p>
          <a:p>
            <a:r>
              <a:rPr lang="hr-HR" dirty="0" smtClean="0"/>
              <a:t>2 Zbirke zadataka</a:t>
            </a:r>
            <a:endParaRPr lang="hr-HR" dirty="0"/>
          </a:p>
        </p:txBody>
      </p:sp>
      <p:pic>
        <p:nvPicPr>
          <p:cNvPr id="4" name="Slika 3" descr="Ko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890" y="714356"/>
            <a:ext cx="3710673" cy="53578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33422"/>
          </a:xfrm>
        </p:spPr>
        <p:txBody>
          <a:bodyPr/>
          <a:lstStyle/>
          <a:p>
            <a:pPr algn="l"/>
            <a:r>
              <a:rPr lang="hr-HR" sz="3200" dirty="0" smtClean="0"/>
              <a:t>Sadržaj 1. dio</a:t>
            </a:r>
            <a:endParaRPr lang="hr-HR" sz="3200" dirty="0"/>
          </a:p>
        </p:txBody>
      </p:sp>
      <p:pic>
        <p:nvPicPr>
          <p:cNvPr id="4" name="Rezervirano mjesto sadržaja 3" descr="Bilten sadržaj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02980"/>
            <a:ext cx="7143800" cy="522641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dirty="0" smtClean="0"/>
              <a:t>Sadržaj 2. dio</a:t>
            </a:r>
            <a:endParaRPr lang="hr-HR" sz="3600" dirty="0"/>
          </a:p>
        </p:txBody>
      </p:sp>
      <p:pic>
        <p:nvPicPr>
          <p:cNvPr id="4" name="Rezervirano mjesto sadržaja 3" descr="Bilten sadržaj 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6" y="1571613"/>
            <a:ext cx="7667865" cy="442915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2276872"/>
            <a:ext cx="7620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hr-H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HVALA NA PAŽNJI!</a:t>
            </a:r>
            <a:endParaRPr lang="hr-H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177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 smtClean="0"/>
              <a:t>Rezultati Županijskog natjecanja PGŽ 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4. razred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11"/>
              </p:ext>
            </p:extLst>
          </p:nvPr>
        </p:nvGraphicFramePr>
        <p:xfrm>
          <a:off x="1125960" y="2708920"/>
          <a:ext cx="6903238" cy="201622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24970"/>
                <a:gridCol w="987198"/>
                <a:gridCol w="1089651"/>
                <a:gridCol w="1848911"/>
                <a:gridCol w="997523"/>
                <a:gridCol w="1454985"/>
              </a:tblGrid>
              <a:tr h="623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Rang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Ime učenika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Prezime učenika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Škola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Mjesto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Ime i prezime mentora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7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Iris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Gumilar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Ivana Zajca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Valentina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Borščak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Svebor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Stublija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"</a:t>
                      </a:r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R. K.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Jeretov</a:t>
                      </a:r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Opatija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Bojana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Lanča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Elena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Lenac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Zamet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Larisa Lenac Tica</a:t>
                      </a:r>
                    </a:p>
                  </a:txBody>
                  <a:tcPr marL="9525" marR="9525" marT="9525" marB="0" anchor="b"/>
                </a:tc>
              </a:tr>
              <a:tr h="27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Paolo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Barbarić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Eugen Kumičić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Milica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Kolundžija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Paulo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Medvedić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OŠ "Klana"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Alenka Iskra Princ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571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/>
              <a:t>Rezultati Županijskog natjecanja </a:t>
            </a:r>
            <a:r>
              <a:rPr lang="hr-HR" sz="3200" dirty="0" smtClean="0"/>
              <a:t>PGŽ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628800"/>
            <a:ext cx="7620000" cy="4824536"/>
          </a:xfrm>
        </p:spPr>
        <p:txBody>
          <a:bodyPr/>
          <a:lstStyle/>
          <a:p>
            <a:r>
              <a:rPr lang="hr-HR" sz="2800" dirty="0" smtClean="0"/>
              <a:t>5. razred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sz="1000" dirty="0"/>
          </a:p>
          <a:p>
            <a:endParaRPr lang="hr-HR" dirty="0" smtClean="0"/>
          </a:p>
          <a:p>
            <a:r>
              <a:rPr lang="hr-HR" sz="2800" dirty="0" smtClean="0"/>
              <a:t>6. razred</a:t>
            </a:r>
            <a:endParaRPr lang="hr-HR" sz="280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50758"/>
              </p:ext>
            </p:extLst>
          </p:nvPr>
        </p:nvGraphicFramePr>
        <p:xfrm>
          <a:off x="1357290" y="2143116"/>
          <a:ext cx="6631161" cy="208954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16240"/>
                <a:gridCol w="1005662"/>
                <a:gridCol w="1122990"/>
                <a:gridCol w="1240317"/>
                <a:gridCol w="873744"/>
                <a:gridCol w="1872208"/>
              </a:tblGrid>
              <a:tr h="646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Rang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Ime učenika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Prezime učenika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Škola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Mjesto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Ime i prezime mentora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88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1.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Lana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Milani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Srdoči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Rijeka</a:t>
                      </a:r>
                      <a:endParaRPr lang="hr-H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Nensi</a:t>
                      </a:r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 Lučić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Kinkela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2.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Marin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Kupanovac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Zamet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Ingrid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Pavešić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2.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Borna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Čizmarević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</a:t>
                      </a:r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F.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Franković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Milana Medaković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Vodopić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Tomislav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Štefanac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OŠ Gornja </a:t>
                      </a:r>
                      <a:r>
                        <a:rPr lang="hr-HR" sz="1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Vežica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Alena Dika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Nereo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Rundić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OŠ Gornja </a:t>
                      </a:r>
                      <a:r>
                        <a:rPr lang="hr-HR" sz="12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Vežica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Alena Dika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68701"/>
              </p:ext>
            </p:extLst>
          </p:nvPr>
        </p:nvGraphicFramePr>
        <p:xfrm>
          <a:off x="1285852" y="5214950"/>
          <a:ext cx="6849748" cy="12192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08957"/>
                <a:gridCol w="1062573"/>
                <a:gridCol w="1173451"/>
                <a:gridCol w="1431483"/>
                <a:gridCol w="936104"/>
                <a:gridCol w="1737180"/>
              </a:tblGrid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Rang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Ime učenika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Prezime učenika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Škola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Mjesto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Ime i prezime mentora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1.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Dino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Dujmić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OŠ Čavle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Čavle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Ljerka Linić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2.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Jordan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Sergo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"</a:t>
                      </a:r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R. K.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Jeretov</a:t>
                      </a:r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Opatija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Dragica Rade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3.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Luka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Kauzlarić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Pehlin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Branislava Vrdoljak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9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/>
              <a:t>Rezultati Županijskog natjecanja PGŽ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628800"/>
            <a:ext cx="7620000" cy="4114800"/>
          </a:xfrm>
        </p:spPr>
        <p:txBody>
          <a:bodyPr/>
          <a:lstStyle/>
          <a:p>
            <a:r>
              <a:rPr lang="hr-HR" dirty="0" smtClean="0"/>
              <a:t>7. razred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8. razred</a:t>
            </a:r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25403"/>
              </p:ext>
            </p:extLst>
          </p:nvPr>
        </p:nvGraphicFramePr>
        <p:xfrm>
          <a:off x="1214414" y="4643446"/>
          <a:ext cx="6768752" cy="14630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22824"/>
                <a:gridCol w="1205368"/>
                <a:gridCol w="1080120"/>
                <a:gridCol w="1598122"/>
                <a:gridCol w="898966"/>
                <a:gridCol w="1463352"/>
              </a:tblGrid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Rang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Ime učenika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Prezime učenika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Škola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Mjesto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Ime i prezime mentora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Leo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Janković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"</a:t>
                      </a:r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R. K.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Jeretov</a:t>
                      </a:r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Opatija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Erika Brozović 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Mauro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Mohorovičić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</a:t>
                      </a:r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V. C. </a:t>
                      </a:r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Emina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Lovran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Nastja Srok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Nikola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Colnar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OŠ Trsat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Ana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Kirinčić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Boris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Španić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OŠ Zamet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Lejla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Jelovica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75037"/>
              </p:ext>
            </p:extLst>
          </p:nvPr>
        </p:nvGraphicFramePr>
        <p:xfrm>
          <a:off x="1102768" y="2204864"/>
          <a:ext cx="6925616" cy="14630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21356"/>
                <a:gridCol w="918804"/>
                <a:gridCol w="1164976"/>
                <a:gridCol w="1728192"/>
                <a:gridCol w="1073469"/>
                <a:gridCol w="1518819"/>
              </a:tblGrid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Rang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Ime učenika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Prezime učenika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Škola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Mjesto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Ime i prezime mentora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Mance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OŠ Kantrida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Marko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Malobabić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Marko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Drozdek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OŠ Gornja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Vežica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Alena Dika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2.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Simeon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Stefanović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effectLst/>
                          <a:latin typeface="Arial" panose="020B0604020202020204" pitchFamily="34" charset="0"/>
                        </a:rPr>
                        <a:t>OŠ Zamet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Rijeka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>
                          <a:effectLst/>
                          <a:latin typeface="Arial" panose="020B0604020202020204" pitchFamily="34" charset="0"/>
                        </a:rPr>
                        <a:t>Sanja </a:t>
                      </a:r>
                      <a:r>
                        <a:rPr lang="hr-HR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Dorčić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Laura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Afrić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OŠ M. Brozović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Kastav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Ljiljana Prpić</a:t>
                      </a:r>
                      <a:endParaRPr lang="hr-H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120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500174"/>
            <a:ext cx="7620000" cy="4367226"/>
          </a:xfrm>
        </p:spPr>
        <p:txBody>
          <a:bodyPr/>
          <a:lstStyle/>
          <a:p>
            <a:r>
              <a:rPr lang="hr-HR" dirty="0" smtClean="0"/>
              <a:t>Sudjelovalo </a:t>
            </a:r>
            <a:r>
              <a:rPr lang="hr-HR" dirty="0" smtClean="0">
                <a:solidFill>
                  <a:srgbClr val="FF0000"/>
                </a:solidFill>
              </a:rPr>
              <a:t>20</a:t>
            </a:r>
            <a:r>
              <a:rPr lang="hr-HR" dirty="0" smtClean="0"/>
              <a:t> učenika od </a:t>
            </a:r>
            <a:r>
              <a:rPr lang="hr-HR" dirty="0" smtClean="0">
                <a:solidFill>
                  <a:srgbClr val="FF0000"/>
                </a:solidFill>
              </a:rPr>
              <a:t>5. do 7. </a:t>
            </a:r>
            <a:r>
              <a:rPr lang="hr-HR" dirty="0" smtClean="0"/>
              <a:t>razreda</a:t>
            </a:r>
          </a:p>
          <a:p>
            <a:pPr marL="0" indent="0">
              <a:buNone/>
            </a:pPr>
            <a:r>
              <a:rPr lang="hr-HR" sz="2800" dirty="0" smtClean="0"/>
              <a:t>4. Razred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5. Razred</a:t>
            </a:r>
          </a:p>
          <a:p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1219200" y="5334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hr-HR" sz="3200" kern="0" dirty="0" smtClean="0"/>
              <a:t>Rezultati Županijskog natjecanja LSŽ</a:t>
            </a:r>
            <a:endParaRPr lang="hr-HR" sz="3200" kern="0" dirty="0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11564"/>
              </p:ext>
            </p:extLst>
          </p:nvPr>
        </p:nvGraphicFramePr>
        <p:xfrm>
          <a:off x="1142976" y="2571744"/>
          <a:ext cx="6497156" cy="10732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9000"/>
                <a:gridCol w="1386241"/>
                <a:gridCol w="902383"/>
                <a:gridCol w="1527800"/>
                <a:gridCol w="798049"/>
                <a:gridCol w="1283683"/>
              </a:tblGrid>
              <a:tr h="4476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</a:t>
                      </a:r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učenika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Prezime učenika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i prezime mentora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935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Luka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Ratković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OŠ dr. Jure 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Turića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Gospić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Marica Jovanović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Andrija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Katalinić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OŠ </a:t>
                      </a:r>
                      <a:r>
                        <a:rPr lang="hr-HR" sz="12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</a:t>
                      </a:r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Jure 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Turića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Gospić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Lidija Štimac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Leonardo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Vokal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OŠ A.G. 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Matoša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Novalja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Ivana Kralj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22640"/>
              </p:ext>
            </p:extLst>
          </p:nvPr>
        </p:nvGraphicFramePr>
        <p:xfrm>
          <a:off x="1142976" y="4565149"/>
          <a:ext cx="6497156" cy="13121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9000"/>
                <a:gridCol w="1386241"/>
                <a:gridCol w="902383"/>
                <a:gridCol w="1527800"/>
                <a:gridCol w="798049"/>
                <a:gridCol w="1283683"/>
              </a:tblGrid>
              <a:tr h="4476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</a:t>
                      </a:r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učenika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Prezime učenika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 i prezime mentora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8266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hr-H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Laura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 err="1">
                          <a:latin typeface="Arial" pitchFamily="34" charset="0"/>
                          <a:cs typeface="Arial" pitchFamily="34" charset="0"/>
                        </a:rPr>
                        <a:t>Gashi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OŠ A.G. Matoša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>
                          <a:latin typeface="Arial" pitchFamily="34" charset="0"/>
                          <a:cs typeface="Arial" pitchFamily="34" charset="0"/>
                        </a:rPr>
                        <a:t>Novalja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>
                          <a:latin typeface="Arial" pitchFamily="34" charset="0"/>
                          <a:cs typeface="Arial" pitchFamily="34" charset="0"/>
                        </a:rPr>
                        <a:t>Kristina Šegota</a:t>
                      </a:r>
                    </a:p>
                  </a:txBody>
                  <a:tcPr marL="28575" marR="2857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hr-H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Luna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 err="1">
                          <a:latin typeface="Arial" pitchFamily="34" charset="0"/>
                          <a:cs typeface="Arial" pitchFamily="34" charset="0"/>
                        </a:rPr>
                        <a:t>Dabo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OŠ </a:t>
                      </a:r>
                      <a:r>
                        <a:rPr lang="hr-HR" sz="1200" dirty="0" err="1">
                          <a:latin typeface="Arial" pitchFamily="34" charset="0"/>
                          <a:cs typeface="Arial" pitchFamily="34" charset="0"/>
                        </a:rPr>
                        <a:t>A.G</a:t>
                      </a:r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. Matoša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Novalja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Kristina Šegota</a:t>
                      </a:r>
                    </a:p>
                  </a:txBody>
                  <a:tcPr marL="28575" marR="2857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hr-H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>
                          <a:latin typeface="Arial" pitchFamily="34" charset="0"/>
                          <a:cs typeface="Arial" pitchFamily="34" charset="0"/>
                        </a:rPr>
                        <a:t>Tihana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>
                          <a:latin typeface="Arial" pitchFamily="34" charset="0"/>
                          <a:cs typeface="Arial" pitchFamily="34" charset="0"/>
                        </a:rPr>
                        <a:t>Šebalj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OŠ Plitvička Jezera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Plitvička Jezera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Josip Petrović</a:t>
                      </a:r>
                    </a:p>
                  </a:txBody>
                  <a:tcPr marL="28575" marR="28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222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500174"/>
            <a:ext cx="7620000" cy="4367226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 smtClean="0"/>
              <a:t>6. razred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7. razred</a:t>
            </a:r>
          </a:p>
          <a:p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1219200" y="5334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hr-HR" sz="3200" kern="0" dirty="0" smtClean="0"/>
              <a:t>Rezultati Županijskog natjecanja LSŽ</a:t>
            </a:r>
            <a:endParaRPr lang="hr-HR" sz="3200" kern="0" dirty="0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302"/>
              </p:ext>
            </p:extLst>
          </p:nvPr>
        </p:nvGraphicFramePr>
        <p:xfrm>
          <a:off x="1142976" y="2000240"/>
          <a:ext cx="6497156" cy="121273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9000"/>
                <a:gridCol w="1386241"/>
                <a:gridCol w="902383"/>
                <a:gridCol w="1527800"/>
                <a:gridCol w="798049"/>
                <a:gridCol w="1283683"/>
              </a:tblGrid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 smtClean="0">
                          <a:effectLst/>
                        </a:rPr>
                        <a:t>Rang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Ime učenika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Prezime učenika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Škola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Mjesto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Ime i prezime mentora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834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Tina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 err="1">
                          <a:latin typeface="Arial" pitchFamily="34" charset="0"/>
                          <a:cs typeface="Arial" pitchFamily="34" charset="0"/>
                        </a:rPr>
                        <a:t>Mašić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OŠ Lovinac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Lovinac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Ivan Kelava</a:t>
                      </a:r>
                    </a:p>
                  </a:txBody>
                  <a:tcPr marL="28575" marR="2857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Marija </a:t>
                      </a:r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Mercedes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Krema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>
                          <a:latin typeface="Arial" pitchFamily="34" charset="0"/>
                          <a:cs typeface="Arial" pitchFamily="34" charset="0"/>
                        </a:rPr>
                        <a:t>OŠ Lovinac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Lovinac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Ivan Kelava</a:t>
                      </a:r>
                    </a:p>
                  </a:txBody>
                  <a:tcPr marL="28575" marR="2857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Tomislav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Vuk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OŠ Lovinac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Lovinac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Ivan Kelava</a:t>
                      </a:r>
                    </a:p>
                  </a:txBody>
                  <a:tcPr marL="28575" marR="28575" marT="0" marB="0" anchor="ctr"/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4816"/>
              </p:ext>
            </p:extLst>
          </p:nvPr>
        </p:nvGraphicFramePr>
        <p:xfrm>
          <a:off x="1142976" y="4357694"/>
          <a:ext cx="6497156" cy="139080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9000"/>
                <a:gridCol w="1386241"/>
                <a:gridCol w="902383"/>
                <a:gridCol w="1527800"/>
                <a:gridCol w="798049"/>
                <a:gridCol w="1283683"/>
              </a:tblGrid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 smtClean="0">
                          <a:effectLst/>
                        </a:rPr>
                        <a:t>Rang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Ime učenika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Prezime učenika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Škola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Mjesto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Ime i prezime mentora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302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Borna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Milković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OŠ dr. Jure </a:t>
                      </a:r>
                      <a:r>
                        <a:rPr lang="hr-HR" sz="1200" dirty="0" err="1">
                          <a:latin typeface="Arial" pitchFamily="34" charset="0"/>
                          <a:cs typeface="Arial" pitchFamily="34" charset="0"/>
                        </a:rPr>
                        <a:t>Turića</a:t>
                      </a:r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>
                          <a:latin typeface="Arial" pitchFamily="34" charset="0"/>
                          <a:cs typeface="Arial" pitchFamily="34" charset="0"/>
                        </a:rPr>
                        <a:t>Gospić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>
                          <a:latin typeface="Arial" pitchFamily="34" charset="0"/>
                          <a:cs typeface="Arial" pitchFamily="34" charset="0"/>
                        </a:rPr>
                        <a:t>Antonela Adžija</a:t>
                      </a:r>
                    </a:p>
                  </a:txBody>
                  <a:tcPr marL="28575" marR="2857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Lara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 err="1">
                          <a:latin typeface="Arial" pitchFamily="34" charset="0"/>
                          <a:cs typeface="Arial" pitchFamily="34" charset="0"/>
                        </a:rPr>
                        <a:t>Kustić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OŠ A.G. </a:t>
                      </a:r>
                      <a:r>
                        <a:rPr lang="hr-HR" sz="1200" dirty="0" smtClean="0">
                          <a:latin typeface="Arial" pitchFamily="34" charset="0"/>
                          <a:cs typeface="Arial" pitchFamily="34" charset="0"/>
                        </a:rPr>
                        <a:t>Matoša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Novalja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hr-HR" sz="1200" dirty="0">
                          <a:latin typeface="Arial" pitchFamily="34" charset="0"/>
                          <a:cs typeface="Arial" pitchFamily="34" charset="0"/>
                        </a:rPr>
                        <a:t>Ksenija </a:t>
                      </a:r>
                      <a:r>
                        <a:rPr lang="hr-HR" sz="1200" dirty="0" err="1">
                          <a:latin typeface="Arial" pitchFamily="34" charset="0"/>
                          <a:cs typeface="Arial" pitchFamily="34" charset="0"/>
                        </a:rPr>
                        <a:t>Smolić</a:t>
                      </a:r>
                      <a:endParaRPr lang="hr-H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fontAlgn="b"/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525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8. razred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hr-HR" sz="3200" kern="0" dirty="0" smtClean="0"/>
              <a:t>Rezultati Županijskog natjecanja LSŽ</a:t>
            </a:r>
            <a:endParaRPr lang="hr-HR" sz="3200" kern="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79340"/>
              </p:ext>
            </p:extLst>
          </p:nvPr>
        </p:nvGraphicFramePr>
        <p:xfrm>
          <a:off x="1289554" y="2548895"/>
          <a:ext cx="6497156" cy="10972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99000"/>
                <a:gridCol w="1386241"/>
                <a:gridCol w="902383"/>
                <a:gridCol w="1527800"/>
                <a:gridCol w="798049"/>
                <a:gridCol w="1283683"/>
              </a:tblGrid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 smtClean="0">
                          <a:effectLst/>
                        </a:rPr>
                        <a:t>Rang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Ime učenika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Prezime učenika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Škola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Mjesto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effectLst/>
                        </a:rPr>
                        <a:t>Ime i prezime mentora</a:t>
                      </a:r>
                      <a:endParaRPr lang="hr-H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600075">
                <a:tc grid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Nije</a:t>
                      </a:r>
                      <a:r>
                        <a:rPr lang="hr-HR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bilo natjecatelja</a:t>
                      </a:r>
                      <a:endParaRPr lang="hr-HR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rtl="0" fontAlgn="b"/>
                      <a:endParaRPr lang="hr-H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hr-HR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hr-HR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hr-HR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b"/>
                </a:tc>
                <a:tc hMerge="1">
                  <a:txBody>
                    <a:bodyPr/>
                    <a:lstStyle/>
                    <a:p>
                      <a:pPr rtl="0" fontAlgn="b"/>
                      <a:endParaRPr lang="hr-HR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Rokovnik</Template>
  <TotalTime>2387</TotalTime>
  <Words>1179</Words>
  <Application>Microsoft Office PowerPoint</Application>
  <PresentationFormat>Prikaz na zaslonu (4:3)</PresentationFormat>
  <Paragraphs>411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Notebook</vt:lpstr>
      <vt:lpstr>Zajedničko Županijsko stručno vijeće učitelja matematike PGŽ i LSŽ</vt:lpstr>
      <vt:lpstr>Dnevni red</vt:lpstr>
      <vt:lpstr>Natjecanja iz matematike</vt:lpstr>
      <vt:lpstr>Rezultati Županijskog natjecanja PGŽ </vt:lpstr>
      <vt:lpstr>Rezultati Županijskog natjecanja PGŽ</vt:lpstr>
      <vt:lpstr>Rezultati Županijskog natjecanja PGŽ</vt:lpstr>
      <vt:lpstr>PowerPointova prezentacija</vt:lpstr>
      <vt:lpstr>PowerPointova prezentacija</vt:lpstr>
      <vt:lpstr>Rezultati Županijskog natjecanja LSŽ</vt:lpstr>
      <vt:lpstr>Državno natjecanje</vt:lpstr>
      <vt:lpstr>Državno natjecanje</vt:lpstr>
      <vt:lpstr>Državno natjecanje</vt:lpstr>
      <vt:lpstr>Državno natjecanje</vt:lpstr>
      <vt:lpstr>Natjecanje DMF-a  u okviru Festivala znanosti 2018.</vt:lpstr>
      <vt:lpstr>   Program Škole za škole  u okviru Festivala znanosti 2018.                       Svoje projekte predstavili: </vt:lpstr>
      <vt:lpstr>Natjecanje „Klokan bez granica”</vt:lpstr>
      <vt:lpstr>13. Festival matematike u Puli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Najavljeni stručni skupovi</vt:lpstr>
      <vt:lpstr>http://zsv-mat.skole.hr/</vt:lpstr>
      <vt:lpstr>Sv. Martin na Muri  Državni skup voditelja županijskih vijeća  3. travanj 2018. g</vt:lpstr>
      <vt:lpstr>PowerPointova prezentacija</vt:lpstr>
      <vt:lpstr>PowerPointova prezentacija</vt:lpstr>
      <vt:lpstr>ELEMENTI OCJENJIVANJA</vt:lpstr>
      <vt:lpstr>Napomena za tiskani dnevnik</vt:lpstr>
      <vt:lpstr>Bilten E učionice</vt:lpstr>
      <vt:lpstr>Sadržaj 1. dio</vt:lpstr>
      <vt:lpstr>Sadržaj 2. dio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Aktualnosti</dc:title>
  <dc:creator>Matematika</dc:creator>
  <cp:lastModifiedBy>Snježana</cp:lastModifiedBy>
  <cp:revision>179</cp:revision>
  <dcterms:created xsi:type="dcterms:W3CDTF">2015-05-17T19:00:59Z</dcterms:created>
  <dcterms:modified xsi:type="dcterms:W3CDTF">2018-05-22T20:47:33Z</dcterms:modified>
</cp:coreProperties>
</file>