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318" r:id="rId3"/>
    <p:sldId id="304" r:id="rId4"/>
    <p:sldId id="305" r:id="rId5"/>
    <p:sldId id="306" r:id="rId6"/>
    <p:sldId id="307" r:id="rId7"/>
    <p:sldId id="327" r:id="rId8"/>
    <p:sldId id="329" r:id="rId9"/>
    <p:sldId id="346" r:id="rId10"/>
    <p:sldId id="350" r:id="rId11"/>
    <p:sldId id="313" r:id="rId12"/>
    <p:sldId id="314" r:id="rId13"/>
    <p:sldId id="311" r:id="rId14"/>
    <p:sldId id="333" r:id="rId15"/>
    <p:sldId id="351" r:id="rId16"/>
    <p:sldId id="334" r:id="rId17"/>
    <p:sldId id="336" r:id="rId18"/>
    <p:sldId id="326" r:id="rId19"/>
    <p:sldId id="317" r:id="rId20"/>
    <p:sldId id="352" r:id="rId21"/>
    <p:sldId id="353" r:id="rId2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7575"/>
    <a:srgbClr val="97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vijetli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Srednji stil 4 - Isticanj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rednji stil 4 - Isticanj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101" autoAdjust="0"/>
  </p:normalViewPr>
  <p:slideViewPr>
    <p:cSldViewPr>
      <p:cViewPr varScale="1">
        <p:scale>
          <a:sx n="64" d="100"/>
          <a:sy n="64" d="100"/>
        </p:scale>
        <p:origin x="148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hr-HR"/>
          </a:p>
        </p:txBody>
      </p:sp>
      <p:pic>
        <p:nvPicPr>
          <p:cNvPr id="5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hr-HR"/>
          </a:p>
        </p:txBody>
      </p:sp>
      <p:pic>
        <p:nvPicPr>
          <p:cNvPr id="7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57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58573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r-HR"/>
              <a:t>Uredite stil podnaslova matrice</a:t>
            </a: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318624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513756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7810705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81000"/>
            <a:ext cx="7620000" cy="54864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1027026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8101768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lvl="0"/>
            <a:r>
              <a:rPr lang="hr-HR" noProof="0"/>
              <a:t>Kliknite ikonu da biste dodali tablicu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4713317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slov, tekst i 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752600"/>
            <a:ext cx="3733800" cy="1981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53000" y="3886200"/>
            <a:ext cx="3733800" cy="1981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554393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646795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983954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967884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260409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728765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634060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956205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/>
              <a:t>Kliknite ikonu da biste dodali  sliku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69761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hr-HR"/>
          </a:p>
        </p:txBody>
      </p:sp>
      <p:sp>
        <p:nvSpPr>
          <p:cNvPr id="58470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pic>
        <p:nvPicPr>
          <p:cNvPr id="1028" name="Picture 4" descr="minispi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minispi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dirty="0"/>
              <a:t>Uredite stil naslova matrice</a:t>
            </a:r>
            <a:endParaRPr lang="en-GB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58471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0F3D28E-40F8-4C31-8E10-DFC75E13E6C0}" type="datetimeFigureOut">
              <a:rPr lang="hr-HR" smtClean="0"/>
              <a:pPr/>
              <a:t>2.6.2019.</a:t>
            </a:fld>
            <a:endParaRPr lang="hr-HR"/>
          </a:p>
        </p:txBody>
      </p:sp>
      <p:sp>
        <p:nvSpPr>
          <p:cNvPr id="58471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/>
          </a:p>
        </p:txBody>
      </p:sp>
      <p:sp>
        <p:nvSpPr>
          <p:cNvPr id="58471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AF2FBA-FBF8-49AE-9AC6-75DF35358B9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ransition spd="slow">
    <p:wip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atematika.h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000" dirty="0"/>
              <a:t>Zajedničko Županijsko stručno vijeće učitelja matematike PGŽ i LSŽ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hr-HR" sz="3200" dirty="0"/>
          </a:p>
          <a:p>
            <a:endParaRPr lang="hr-HR" dirty="0"/>
          </a:p>
          <a:p>
            <a:r>
              <a:rPr lang="hr-HR" sz="3200" dirty="0"/>
              <a:t>Rijeka, 30.5.2019.</a:t>
            </a:r>
          </a:p>
        </p:txBody>
      </p:sp>
    </p:spTree>
    <p:extLst>
      <p:ext uri="{BB962C8B-B14F-4D97-AF65-F5344CB8AC3E}">
        <p14:creationId xmlns:p14="http://schemas.microsoft.com/office/powerpoint/2010/main" val="457803359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3200" dirty="0"/>
              <a:t>Državno natjecanje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245883" y="836712"/>
            <a:ext cx="34563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Poreč, 28. – 30. ožujka 2019.</a:t>
            </a:r>
            <a:endParaRPr kumimoji="0" lang="hr-H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613227"/>
              </p:ext>
            </p:extLst>
          </p:nvPr>
        </p:nvGraphicFramePr>
        <p:xfrm>
          <a:off x="1259632" y="1942800"/>
          <a:ext cx="5898156" cy="82296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386241">
                  <a:extLst>
                    <a:ext uri="{9D8B030D-6E8A-4147-A177-3AD203B41FA5}">
                      <a16:colId xmlns:a16="http://schemas.microsoft.com/office/drawing/2014/main" val="4072167828"/>
                    </a:ext>
                  </a:extLst>
                </a:gridCol>
                <a:gridCol w="902383">
                  <a:extLst>
                    <a:ext uri="{9D8B030D-6E8A-4147-A177-3AD203B41FA5}">
                      <a16:colId xmlns:a16="http://schemas.microsoft.com/office/drawing/2014/main" val="304084794"/>
                    </a:ext>
                  </a:extLst>
                </a:gridCol>
                <a:gridCol w="1527800">
                  <a:extLst>
                    <a:ext uri="{9D8B030D-6E8A-4147-A177-3AD203B41FA5}">
                      <a16:colId xmlns:a16="http://schemas.microsoft.com/office/drawing/2014/main" val="3776734238"/>
                    </a:ext>
                  </a:extLst>
                </a:gridCol>
                <a:gridCol w="798049">
                  <a:extLst>
                    <a:ext uri="{9D8B030D-6E8A-4147-A177-3AD203B41FA5}">
                      <a16:colId xmlns:a16="http://schemas.microsoft.com/office/drawing/2014/main" val="1046620447"/>
                    </a:ext>
                  </a:extLst>
                </a:gridCol>
                <a:gridCol w="1283683">
                  <a:extLst>
                    <a:ext uri="{9D8B030D-6E8A-4147-A177-3AD203B41FA5}">
                      <a16:colId xmlns:a16="http://schemas.microsoft.com/office/drawing/2014/main" val="4177059399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Mjesto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i prezime mentora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864085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Vanja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Perman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Dr. Andrija Mohorovičić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Matulji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sz="1200" dirty="0">
                          <a:latin typeface="Arial" pitchFamily="34" charset="0"/>
                          <a:cs typeface="Arial" pitchFamily="34" charset="0"/>
                        </a:rPr>
                        <a:t>Denis Modrić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384856131"/>
                  </a:ext>
                </a:extLst>
              </a:tr>
            </a:tbl>
          </a:graphicData>
        </a:graphic>
      </p:graphicFrame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176026"/>
              </p:ext>
            </p:extLst>
          </p:nvPr>
        </p:nvGraphicFramePr>
        <p:xfrm>
          <a:off x="1259632" y="3369226"/>
          <a:ext cx="6768752" cy="136815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26336547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224864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78051226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57503562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7728633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337690586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Mjesto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i prezime mentora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377240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Lana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Milani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Srdoči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Rijeka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Nensi</a:t>
                      </a:r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 Lučić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Kinkela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1674010"/>
                  </a:ext>
                </a:extLst>
              </a:tr>
              <a:tr h="32916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Nereo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Rundić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Gornja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Vežica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Rijeka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Alena Dika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056192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Tomislav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Štefanac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Gornja Vežica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Rijeka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Alena Dika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4250082460"/>
                  </a:ext>
                </a:extLst>
              </a:tr>
            </a:tbl>
          </a:graphicData>
        </a:graphic>
      </p:graphicFrame>
      <p:sp>
        <p:nvSpPr>
          <p:cNvPr id="6" name="TekstniOkvir 5"/>
          <p:cNvSpPr txBox="1"/>
          <p:nvPr/>
        </p:nvSpPr>
        <p:spPr>
          <a:xfrm>
            <a:off x="1259632" y="1576091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5. razred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1259632" y="299989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6. razred</a:t>
            </a:r>
          </a:p>
        </p:txBody>
      </p:sp>
      <p:graphicFrame>
        <p:nvGraphicFramePr>
          <p:cNvPr id="9" name="Tablic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802166"/>
              </p:ext>
            </p:extLst>
          </p:nvPr>
        </p:nvGraphicFramePr>
        <p:xfrm>
          <a:off x="1259632" y="5322194"/>
          <a:ext cx="6768752" cy="105950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26336547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224864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78051226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57503562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7728633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337690586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Mjesto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i prezime mentora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377240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Simeon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Stefanović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Zamet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Rijeka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Sanja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Dorčić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1674010"/>
                  </a:ext>
                </a:extLst>
              </a:tr>
              <a:tr h="32916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Toni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Kukec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"Milan Brozović"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Kastav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Ljiljana Prpić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0561927"/>
                  </a:ext>
                </a:extLst>
              </a:tr>
            </a:tbl>
          </a:graphicData>
        </a:graphic>
      </p:graphicFrame>
      <p:sp>
        <p:nvSpPr>
          <p:cNvPr id="10" name="TekstniOkvir 9"/>
          <p:cNvSpPr txBox="1"/>
          <p:nvPr/>
        </p:nvSpPr>
        <p:spPr>
          <a:xfrm>
            <a:off x="1259632" y="4952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8. razred</a:t>
            </a:r>
          </a:p>
        </p:txBody>
      </p:sp>
    </p:spTree>
    <p:extLst>
      <p:ext uri="{BB962C8B-B14F-4D97-AF65-F5344CB8AC3E}">
        <p14:creationId xmlns:p14="http://schemas.microsoft.com/office/powerpoint/2010/main" val="236191630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825680" cy="1143000"/>
          </a:xfrm>
        </p:spPr>
        <p:txBody>
          <a:bodyPr/>
          <a:lstStyle/>
          <a:p>
            <a:pPr algn="l"/>
            <a:r>
              <a:rPr lang="hr-HR" sz="2800" b="1" dirty="0"/>
              <a:t>Natjecanje DMF-a </a:t>
            </a:r>
            <a:br>
              <a:rPr lang="hr-HR" sz="2800" b="1" dirty="0"/>
            </a:br>
            <a:r>
              <a:rPr lang="hr-HR" sz="2800" b="1" dirty="0"/>
              <a:t>u okviru Festivala znanosti 2019.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66800" y="1988840"/>
            <a:ext cx="7620000" cy="4536504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/>
              <a:t>Tema festivala: „</a:t>
            </a:r>
            <a:r>
              <a:rPr lang="hr-HR" sz="2400" b="1" dirty="0"/>
              <a:t>Boje</a:t>
            </a:r>
            <a:r>
              <a:rPr lang="hr-HR" sz="2400" dirty="0"/>
              <a:t>”		   od 8.4. – 13.4.2019.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Nagrađeni:</a:t>
            </a:r>
          </a:p>
          <a:p>
            <a:pPr marL="514350" indent="-514350">
              <a:buAutoNum type="romanUcPeriod"/>
            </a:pPr>
            <a:r>
              <a:rPr lang="hr-HR" sz="2400" b="1" dirty="0"/>
              <a:t>nagrada</a:t>
            </a:r>
            <a:r>
              <a:rPr lang="hr-HR" sz="2400" dirty="0"/>
              <a:t> – “</a:t>
            </a:r>
            <a:r>
              <a:rPr lang="hr-HR" sz="2400" i="1" dirty="0"/>
              <a:t>Matematička igra </a:t>
            </a:r>
            <a:r>
              <a:rPr lang="hr-HR" sz="2400" i="1" dirty="0" err="1"/>
              <a:t>Matiša</a:t>
            </a:r>
            <a:r>
              <a:rPr lang="hr-HR" sz="2400" i="1" dirty="0"/>
              <a:t>”,</a:t>
            </a:r>
            <a:r>
              <a:rPr lang="hr-HR" sz="2400" dirty="0"/>
              <a:t> </a:t>
            </a:r>
          </a:p>
          <a:p>
            <a:pPr marL="0" indent="0">
              <a:buNone/>
            </a:pPr>
            <a:r>
              <a:rPr lang="hr-HR" sz="2400" dirty="0"/>
              <a:t>autori: Davor </a:t>
            </a:r>
            <a:r>
              <a:rPr lang="hr-HR" sz="2400" dirty="0" err="1"/>
              <a:t>Žeželić</a:t>
            </a:r>
            <a:r>
              <a:rPr lang="hr-HR" sz="2400" dirty="0"/>
              <a:t>, David </a:t>
            </a:r>
            <a:r>
              <a:rPr lang="hr-HR" sz="2400" dirty="0" err="1"/>
              <a:t>Petz</a:t>
            </a:r>
            <a:r>
              <a:rPr lang="hr-HR" sz="2400" dirty="0"/>
              <a:t>, </a:t>
            </a:r>
            <a:r>
              <a:rPr lang="hr-HR" sz="2400" dirty="0" err="1"/>
              <a:t>Lucia</a:t>
            </a:r>
            <a:r>
              <a:rPr lang="hr-HR" sz="2400" dirty="0"/>
              <a:t> </a:t>
            </a:r>
            <a:r>
              <a:rPr lang="hr-HR" sz="2400" dirty="0" err="1"/>
              <a:t>Dejanović</a:t>
            </a:r>
            <a:r>
              <a:rPr lang="hr-HR" sz="2400" b="1" dirty="0"/>
              <a:t> </a:t>
            </a:r>
            <a:r>
              <a:rPr lang="hr-HR" sz="2400" dirty="0"/>
              <a:t>(7.r.), mentor: Ljerka Linić, prof., Osnovna škola Čavle.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hr-HR" sz="800" strike="sngStrike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5085184"/>
            <a:ext cx="4223036" cy="156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6784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3200" dirty="0"/>
              <a:t>Natjecanje „Klokan bez granica”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/>
              <a:t>rezultati objavljeni na</a:t>
            </a:r>
          </a:p>
          <a:p>
            <a:pPr marL="0" indent="0">
              <a:buNone/>
            </a:pPr>
            <a:r>
              <a:rPr lang="hr-HR" dirty="0"/>
              <a:t>                </a:t>
            </a:r>
            <a:r>
              <a:rPr lang="hr-HR" dirty="0">
                <a:hlinkClick r:id="rId2"/>
              </a:rPr>
              <a:t>www.matematika.hr</a:t>
            </a:r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48680"/>
            <a:ext cx="863724" cy="86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23353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3600" dirty="0">
                <a:solidFill>
                  <a:schemeClr val="tx1"/>
                </a:solidFill>
              </a:rPr>
              <a:t>14. </a:t>
            </a:r>
            <a:r>
              <a:rPr lang="hr-HR" sz="3600" dirty="0"/>
              <a:t>Festival matematike u Puli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797152"/>
            <a:ext cx="4697138" cy="720080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66800" y="2636912"/>
            <a:ext cx="7620000" cy="3230488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Ekipno natjecanje „Ekipa 5+”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1293498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971600" y="980728"/>
            <a:ext cx="861774" cy="28083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4400" b="1" dirty="0">
                <a:solidFill>
                  <a:srgbClr val="FF0000"/>
                </a:solidFill>
              </a:rPr>
              <a:t>PIKO</a:t>
            </a:r>
          </a:p>
        </p:txBody>
      </p:sp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664484"/>
              </p:ext>
            </p:extLst>
          </p:nvPr>
        </p:nvGraphicFramePr>
        <p:xfrm>
          <a:off x="1763683" y="188644"/>
          <a:ext cx="5544620" cy="6408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6680">
                  <a:extLst>
                    <a:ext uri="{9D8B030D-6E8A-4147-A177-3AD203B41FA5}">
                      <a16:colId xmlns:a16="http://schemas.microsoft.com/office/drawing/2014/main" val="2025414513"/>
                    </a:ext>
                  </a:extLst>
                </a:gridCol>
                <a:gridCol w="3741642">
                  <a:extLst>
                    <a:ext uri="{9D8B030D-6E8A-4147-A177-3AD203B41FA5}">
                      <a16:colId xmlns:a16="http://schemas.microsoft.com/office/drawing/2014/main" val="996804183"/>
                    </a:ext>
                  </a:extLst>
                </a:gridCol>
                <a:gridCol w="724656">
                  <a:extLst>
                    <a:ext uri="{9D8B030D-6E8A-4147-A177-3AD203B41FA5}">
                      <a16:colId xmlns:a16="http://schemas.microsoft.com/office/drawing/2014/main" val="2820397672"/>
                    </a:ext>
                  </a:extLst>
                </a:gridCol>
                <a:gridCol w="661642">
                  <a:extLst>
                    <a:ext uri="{9D8B030D-6E8A-4147-A177-3AD203B41FA5}">
                      <a16:colId xmlns:a16="http://schemas.microsoft.com/office/drawing/2014/main" val="1425219142"/>
                    </a:ext>
                  </a:extLst>
                </a:gridCol>
              </a:tblGrid>
              <a:tr h="36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Red.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Škola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Kateg.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Bodovi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702881841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Vladimir Deščak, Novaki Sv. Nedelja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288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3042867266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280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3389569434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278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2228570125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272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1985314311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OŠ Poreč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398963939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Vladimira Nazora Vrsar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767376156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Vladimir Deščak, Novaki Sv. Nedelja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248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2421564643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248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734674701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1006061880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Vladimira Nazora Pazin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3859247300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3486237379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Kostrena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204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4283713620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827857727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Matka Laginje,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198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1132225254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"Milan Brozović" Kastav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198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119304224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Poreč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194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199274159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Kostrena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192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4237852311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Kaštanjer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188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2716708869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Srdoči,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180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3199445359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Poreč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3600917478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Stoja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913517746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Stoja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2115568348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4016438394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Veruda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3292534009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Finida Poreč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3775762629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Tar-Vabriga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1495649091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TOŠ-SEI "Galileo Galilei" Umag- Umago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520949358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Tar-Vabriga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1329319949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Poreč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642048188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Veruda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1017886237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Tar-Vabriga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64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4077288397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Ivanke Trohar Fužine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48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539140861"/>
                  </a:ext>
                </a:extLst>
              </a:tr>
              <a:tr h="1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Ivanke Trohar Fužine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highlight>
                            <a:srgbClr val="FFFF00"/>
                          </a:highlight>
                        </a:rPr>
                        <a:t>40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7" marR="52037" marT="0" marB="0"/>
                </a:tc>
                <a:extLst>
                  <a:ext uri="{0D108BD9-81ED-4DB2-BD59-A6C34878D82A}">
                    <a16:rowId xmlns:a16="http://schemas.microsoft.com/office/drawing/2014/main" val="624936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268657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865072" y="1052736"/>
            <a:ext cx="861774" cy="28083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4400" b="1" dirty="0">
                <a:solidFill>
                  <a:srgbClr val="FF0000"/>
                </a:solidFill>
              </a:rPr>
              <a:t>MIKRO</a:t>
            </a:r>
          </a:p>
        </p:txBody>
      </p:sp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16864"/>
              </p:ext>
            </p:extLst>
          </p:nvPr>
        </p:nvGraphicFramePr>
        <p:xfrm>
          <a:off x="1726846" y="10220"/>
          <a:ext cx="4346140" cy="6697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889">
                  <a:extLst>
                    <a:ext uri="{9D8B030D-6E8A-4147-A177-3AD203B41FA5}">
                      <a16:colId xmlns:a16="http://schemas.microsoft.com/office/drawing/2014/main" val="945048286"/>
                    </a:ext>
                  </a:extLst>
                </a:gridCol>
                <a:gridCol w="2231550">
                  <a:extLst>
                    <a:ext uri="{9D8B030D-6E8A-4147-A177-3AD203B41FA5}">
                      <a16:colId xmlns:a16="http://schemas.microsoft.com/office/drawing/2014/main" val="1456472305"/>
                    </a:ext>
                  </a:extLst>
                </a:gridCol>
                <a:gridCol w="557887">
                  <a:extLst>
                    <a:ext uri="{9D8B030D-6E8A-4147-A177-3AD203B41FA5}">
                      <a16:colId xmlns:a16="http://schemas.microsoft.com/office/drawing/2014/main" val="1147468418"/>
                    </a:ext>
                  </a:extLst>
                </a:gridCol>
                <a:gridCol w="929814">
                  <a:extLst>
                    <a:ext uri="{9D8B030D-6E8A-4147-A177-3AD203B41FA5}">
                      <a16:colId xmlns:a16="http://schemas.microsoft.com/office/drawing/2014/main" val="618947099"/>
                    </a:ext>
                  </a:extLst>
                </a:gridCol>
              </a:tblGrid>
              <a:tr h="246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Red.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Škola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Kateg.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Bodovi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2919832261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Finida Poreč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468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423565894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Špansko Oranice,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464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4125618650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Centar izvrsnosti za matematiku Varaždin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456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827062528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Ksavera Šandora Gjalskog, Zabok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456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1020489845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Kaštanjer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452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182683217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Srdoči,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448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821973574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Matka Laginje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446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1209423066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E učionica, OŠ Gornja Vežica,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440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2449831376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Centar izvrsnosti za matematiku Varaždin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432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2158408455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Grabrik, Karlovac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416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128007819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Krapina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412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420096504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Sveta Nedjelja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378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1160660148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374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402979934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Tar-Vabriga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358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2765502845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MAT, obrt za poduku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358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855839043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Dubovac, Karlovac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356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1390444440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Petra Zrinskog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334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371166075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Krapina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324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693969380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Špansko Oranice,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324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738853039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Poreč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316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2824049116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Mahično, Karlovac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312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611961736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"Milan Brozović" Kastav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306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151261692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304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45887515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Vladimira Nazora Pazin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292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2336811698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Zamet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292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446007962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Tar-Vabriga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284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1953584503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Petra Zrinskog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282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464739176"/>
                  </a:ext>
                </a:extLst>
              </a:tr>
              <a:tr h="13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Vežica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280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348738963"/>
                  </a:ext>
                </a:extLst>
              </a:tr>
              <a:tr h="270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29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"Vazmoslav Gržalja" Buzet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246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94" marR="39594" marT="0" marB="0"/>
                </a:tc>
                <a:extLst>
                  <a:ext uri="{0D108BD9-81ED-4DB2-BD59-A6C34878D82A}">
                    <a16:rowId xmlns:a16="http://schemas.microsoft.com/office/drawing/2014/main" val="799618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003021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865072" y="1052736"/>
            <a:ext cx="861774" cy="28083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4400" b="1" dirty="0">
                <a:solidFill>
                  <a:srgbClr val="FF0000"/>
                </a:solidFill>
              </a:rPr>
              <a:t>MIKRO</a:t>
            </a:r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401862"/>
              </p:ext>
            </p:extLst>
          </p:nvPr>
        </p:nvGraphicFramePr>
        <p:xfrm>
          <a:off x="1693288" y="116643"/>
          <a:ext cx="6479111" cy="6480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6520">
                  <a:extLst>
                    <a:ext uri="{9D8B030D-6E8A-4147-A177-3AD203B41FA5}">
                      <a16:colId xmlns:a16="http://schemas.microsoft.com/office/drawing/2014/main" val="1821480122"/>
                    </a:ext>
                  </a:extLst>
                </a:gridCol>
                <a:gridCol w="2623035">
                  <a:extLst>
                    <a:ext uri="{9D8B030D-6E8A-4147-A177-3AD203B41FA5}">
                      <a16:colId xmlns:a16="http://schemas.microsoft.com/office/drawing/2014/main" val="4265990128"/>
                    </a:ext>
                  </a:extLst>
                </a:gridCol>
                <a:gridCol w="837471">
                  <a:extLst>
                    <a:ext uri="{9D8B030D-6E8A-4147-A177-3AD203B41FA5}">
                      <a16:colId xmlns:a16="http://schemas.microsoft.com/office/drawing/2014/main" val="2589046636"/>
                    </a:ext>
                  </a:extLst>
                </a:gridCol>
                <a:gridCol w="2402085">
                  <a:extLst>
                    <a:ext uri="{9D8B030D-6E8A-4147-A177-3AD203B41FA5}">
                      <a16:colId xmlns:a16="http://schemas.microsoft.com/office/drawing/2014/main" val="2010756057"/>
                    </a:ext>
                  </a:extLst>
                </a:gridCol>
              </a:tblGrid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Red.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Škola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Kateg.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Bodovi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2013876027"/>
                  </a:ext>
                </a:extLst>
              </a:tr>
              <a:tr h="278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Vladimira Nazora Crikvenica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244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958560011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234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3711124253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Zvonka Cara Crikvenica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220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1917310625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"Vladimir Gortan"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218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790696013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Dubovac, Karlovac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1826059866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Veruda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3950898393"/>
                  </a:ext>
                </a:extLst>
              </a:tr>
              <a:tr h="27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36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err="1">
                          <a:effectLst/>
                        </a:rPr>
                        <a:t>TOŠ-SEI</a:t>
                      </a:r>
                      <a:r>
                        <a:rPr lang="hr-HR" sz="1000" dirty="0">
                          <a:effectLst/>
                        </a:rPr>
                        <a:t> "Galileo Galilei" Umag- </a:t>
                      </a:r>
                      <a:r>
                        <a:rPr lang="hr-HR" sz="1000" dirty="0" err="1">
                          <a:effectLst/>
                        </a:rPr>
                        <a:t>Umago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206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4278150231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2257175653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Mahično, Karlovac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144424019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"Eugen Kumičić"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194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603116107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Poreč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188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2936617664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"Vazmoslav Gržalja" Buzet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186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2664994963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42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"Petar Zrinski" Čabar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184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2362056958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182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3349697360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Stoja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3024385419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Stoja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1409815571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Jože Šurana Višnjan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3916940426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47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"Vladimir Gortan"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170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1792516434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Jože Šurana Višnjan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166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1153264936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49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"Eugen Kumičić"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160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3255949587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128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2525114906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Veli Vrh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128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841749943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Centar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126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2738066396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Vodnjan- SE Dignano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1141778452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Stoja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3569297399"/>
                  </a:ext>
                </a:extLst>
              </a:tr>
              <a:tr h="237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55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Ivanke Trohar Fužine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highlight>
                            <a:srgbClr val="FFFF00"/>
                          </a:highlight>
                        </a:rPr>
                        <a:t>112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04" marR="62804" marT="0" marB="0"/>
                </a:tc>
                <a:extLst>
                  <a:ext uri="{0D108BD9-81ED-4DB2-BD59-A6C34878D82A}">
                    <a16:rowId xmlns:a16="http://schemas.microsoft.com/office/drawing/2014/main" val="3854274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731200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865072" y="1052736"/>
            <a:ext cx="861774" cy="28083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4400" b="1" dirty="0">
                <a:solidFill>
                  <a:srgbClr val="FF0000"/>
                </a:solidFill>
              </a:rPr>
              <a:t>MEGA</a:t>
            </a:r>
          </a:p>
        </p:txBody>
      </p:sp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350931"/>
              </p:ext>
            </p:extLst>
          </p:nvPr>
        </p:nvGraphicFramePr>
        <p:xfrm>
          <a:off x="1726846" y="116632"/>
          <a:ext cx="5653467" cy="6624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890">
                  <a:extLst>
                    <a:ext uri="{9D8B030D-6E8A-4147-A177-3AD203B41FA5}">
                      <a16:colId xmlns:a16="http://schemas.microsoft.com/office/drawing/2014/main" val="4236929535"/>
                    </a:ext>
                  </a:extLst>
                </a:gridCol>
                <a:gridCol w="2357843">
                  <a:extLst>
                    <a:ext uri="{9D8B030D-6E8A-4147-A177-3AD203B41FA5}">
                      <a16:colId xmlns:a16="http://schemas.microsoft.com/office/drawing/2014/main" val="1870847841"/>
                    </a:ext>
                  </a:extLst>
                </a:gridCol>
                <a:gridCol w="1413367">
                  <a:extLst>
                    <a:ext uri="{9D8B030D-6E8A-4147-A177-3AD203B41FA5}">
                      <a16:colId xmlns:a16="http://schemas.microsoft.com/office/drawing/2014/main" val="3045236707"/>
                    </a:ext>
                  </a:extLst>
                </a:gridCol>
                <a:gridCol w="1413367">
                  <a:extLst>
                    <a:ext uri="{9D8B030D-6E8A-4147-A177-3AD203B41FA5}">
                      <a16:colId xmlns:a16="http://schemas.microsoft.com/office/drawing/2014/main" val="2906263664"/>
                    </a:ext>
                  </a:extLst>
                </a:gridCol>
              </a:tblGrid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Red.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Škola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Kateg.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Σ bodovi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376843818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MAT, obrt za poduku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512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208465807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488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2996757677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Zamet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312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4255821598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Augusta Šenoe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300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712573392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Špansko Oranice,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298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081342393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Špansko Oranice,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292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4106671834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274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4157564251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Davorina Trstenjaka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153449483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Krapina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258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4262699011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Grabrik, Karlovac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252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2681612409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"Milan Brozović" Kastav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246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794821779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Sveta Nedjelja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232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705441075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Jože Šurana Višnjan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224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595250769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220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954734863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za matematiku Varaždin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995779480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Petra Zrinskog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4017058289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74679727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Vladimira Nazora Crikvenica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206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05483013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Tar-Vabriga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24523528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OŠ </a:t>
                      </a:r>
                      <a:r>
                        <a:rPr lang="hr-HR" sz="1000" dirty="0" err="1">
                          <a:effectLst/>
                        </a:rPr>
                        <a:t>Kaštanjer</a:t>
                      </a:r>
                      <a:r>
                        <a:rPr lang="hr-HR" sz="1000" dirty="0">
                          <a:effectLst/>
                        </a:rPr>
                        <a:t> Pula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574676964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Ksavera Šandora Gjalskog, Zabok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202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622997067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Vladimira Nazora Pazin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509925351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Vidikovac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170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69412961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Matka Laginje,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152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2876352301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highlight>
                            <a:srgbClr val="FFFF00"/>
                          </a:highlight>
                        </a:rPr>
                        <a:t>OŠ Vežica, Rijeka</a:t>
                      </a:r>
                      <a:endParaRPr lang="hr-HR" sz="10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highlight>
                            <a:srgbClr val="FFFF00"/>
                          </a:highlight>
                        </a:rPr>
                        <a:t>146</a:t>
                      </a:r>
                      <a:endParaRPr lang="hr-HR" sz="10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219233019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Vladimira Nazora Potpićan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404502497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TOŠ-SEI "Galileo Galilei" Umag- Umago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043470591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Centar izvrsnosti Krapina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849771744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Stoja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134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2521492986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Jože Šurana Višnjan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128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288313107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"Petar Zrinski" Čabar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114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226332266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32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Augusta Šenoe Zagreb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736193176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33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OŠ "Eugen Kumičić" Rijeka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FF00"/>
                          </a:highlight>
                        </a:rPr>
                        <a:t>108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621238425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34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Finida Poreč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562810225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35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Grabrik, Karlovac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395198274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36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Veruda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127105674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37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Grabrik, Karlovac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2963094168"/>
                  </a:ext>
                </a:extLst>
              </a:tr>
              <a:tr h="169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38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OŠ Veli Vrh Pula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86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12" marR="24612" marT="0" marB="0"/>
                </a:tc>
                <a:extLst>
                  <a:ext uri="{0D108BD9-81ED-4DB2-BD59-A6C34878D82A}">
                    <a16:rowId xmlns:a16="http://schemas.microsoft.com/office/drawing/2014/main" val="1327527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909976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187624" y="476672"/>
            <a:ext cx="525658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latin typeface="+mj-lt"/>
                <a:ea typeface="+mj-ea"/>
                <a:cs typeface="+mj-cs"/>
              </a:rPr>
              <a:t>14. Festival matematike 2018</a:t>
            </a:r>
            <a:r>
              <a:rPr lang="hr-H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r>
              <a:rPr lang="hr-H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Smotra projekata „Matematika+“</a:t>
            </a:r>
          </a:p>
          <a:p>
            <a:br>
              <a:rPr lang="hr-HR" dirty="0"/>
            </a:b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685" y="5805264"/>
            <a:ext cx="4837580" cy="74161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375" y="2132856"/>
            <a:ext cx="7617942" cy="326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466153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3200" dirty="0"/>
              <a:t>Najavljeni stručni skupovi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56599" y="1628800"/>
            <a:ext cx="7620000" cy="4824536"/>
          </a:xfrm>
        </p:spPr>
        <p:txBody>
          <a:bodyPr/>
          <a:lstStyle/>
          <a:p>
            <a:r>
              <a:rPr lang="hr-HR" sz="2800" dirty="0"/>
              <a:t>Lipanjski skupovi </a:t>
            </a:r>
            <a:r>
              <a:rPr lang="hr-HR" sz="2800" dirty="0" err="1"/>
              <a:t>ŠZŽ</a:t>
            </a:r>
            <a:endParaRPr lang="hr-HR" sz="2800" dirty="0"/>
          </a:p>
          <a:p>
            <a:pPr marL="0" indent="0">
              <a:buNone/>
            </a:pPr>
            <a:r>
              <a:rPr lang="hr-HR" sz="2800" dirty="0"/>
              <a:t>     1) 3.6.2019. u </a:t>
            </a:r>
            <a:r>
              <a:rPr lang="hr-HR" sz="2800" b="1" dirty="0"/>
              <a:t>15:00</a:t>
            </a:r>
            <a:r>
              <a:rPr lang="hr-HR" sz="2800" dirty="0"/>
              <a:t> sati u OŠ Kostrena</a:t>
            </a:r>
          </a:p>
          <a:p>
            <a:pPr marL="0" indent="0">
              <a:buNone/>
            </a:pPr>
            <a:r>
              <a:rPr lang="hr-HR" sz="2800" dirty="0"/>
              <a:t>	prsten grada Rijeke i otoci (v. Nevia </a:t>
            </a:r>
            <a:r>
              <a:rPr lang="hr-HR" sz="2800" dirty="0" err="1"/>
              <a:t>Grbac</a:t>
            </a:r>
            <a:r>
              <a:rPr lang="hr-HR" sz="2800" dirty="0"/>
              <a:t>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r-HR" sz="2800" dirty="0"/>
              <a:t>	Gorski kotar (v. Sanja </a:t>
            </a:r>
            <a:r>
              <a:rPr lang="hr-HR" sz="2800" dirty="0" err="1"/>
              <a:t>Janeš</a:t>
            </a:r>
            <a:r>
              <a:rPr lang="hr-HR" sz="2800" dirty="0"/>
              <a:t>)</a:t>
            </a:r>
          </a:p>
          <a:p>
            <a:pPr marL="0" indent="0">
              <a:buNone/>
            </a:pPr>
            <a:r>
              <a:rPr lang="hr-HR" sz="2800" dirty="0"/>
              <a:t>      2) 7.6.2019. u </a:t>
            </a:r>
            <a:r>
              <a:rPr lang="hr-HR" sz="2800" b="1" dirty="0"/>
              <a:t>10:00 </a:t>
            </a:r>
            <a:r>
              <a:rPr lang="hr-HR" sz="2800" dirty="0"/>
              <a:t>sati u OŠ Gornja </a:t>
            </a:r>
            <a:r>
              <a:rPr lang="hr-HR" sz="2800" dirty="0" err="1"/>
              <a:t>Vežica</a:t>
            </a:r>
            <a:endParaRPr lang="hr-HR" sz="2800" dirty="0"/>
          </a:p>
          <a:p>
            <a:pPr marL="0" indent="0">
              <a:spcAft>
                <a:spcPts val="1200"/>
              </a:spcAft>
              <a:buNone/>
            </a:pPr>
            <a:r>
              <a:rPr lang="hr-HR" sz="2800" dirty="0"/>
              <a:t>	</a:t>
            </a:r>
            <a:r>
              <a:rPr lang="hr-HR" sz="2800" dirty="0" err="1"/>
              <a:t>PGŽ</a:t>
            </a:r>
            <a:r>
              <a:rPr lang="hr-HR" sz="2800" dirty="0"/>
              <a:t> i LSŽ1 (v. Alena Dika)</a:t>
            </a:r>
          </a:p>
          <a:p>
            <a:pPr marL="0" indent="0">
              <a:buNone/>
            </a:pPr>
            <a:r>
              <a:rPr lang="hr-HR" sz="2800" dirty="0"/>
              <a:t>      3) 7.6.2019. u </a:t>
            </a:r>
            <a:r>
              <a:rPr lang="hr-HR" sz="2800" b="1" dirty="0"/>
              <a:t>16:00 </a:t>
            </a:r>
            <a:r>
              <a:rPr lang="hr-HR" sz="2800" dirty="0"/>
              <a:t>sati u OŠ </a:t>
            </a:r>
            <a:r>
              <a:rPr lang="hr-HR" sz="2800" dirty="0" err="1"/>
              <a:t>Turnić</a:t>
            </a:r>
            <a:endParaRPr lang="hr-HR" sz="2800" dirty="0"/>
          </a:p>
          <a:p>
            <a:pPr marL="0" indent="0">
              <a:buNone/>
            </a:pPr>
            <a:r>
              <a:rPr lang="hr-HR" sz="2800" dirty="0"/>
              <a:t>	</a:t>
            </a:r>
            <a:r>
              <a:rPr lang="hr-HR" sz="2800" dirty="0" err="1"/>
              <a:t>PGŽ</a:t>
            </a:r>
            <a:r>
              <a:rPr lang="hr-HR" sz="2800" dirty="0"/>
              <a:t> i LSŽ1 (v. Snježana Komadina)</a:t>
            </a:r>
          </a:p>
        </p:txBody>
      </p:sp>
    </p:spTree>
    <p:extLst>
      <p:ext uri="{BB962C8B-B14F-4D97-AF65-F5344CB8AC3E}">
        <p14:creationId xmlns:p14="http://schemas.microsoft.com/office/powerpoint/2010/main" val="209000127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7620000" cy="599728"/>
          </a:xfrm>
        </p:spPr>
        <p:txBody>
          <a:bodyPr/>
          <a:lstStyle/>
          <a:p>
            <a:pPr algn="l"/>
            <a:r>
              <a:rPr lang="hr-HR" sz="3200" dirty="0"/>
              <a:t>Dnevni red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09192" y="1556792"/>
            <a:ext cx="7776864" cy="475252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hr-HR" sz="2800" dirty="0"/>
              <a:t>1. Matematička igra </a:t>
            </a:r>
            <a:r>
              <a:rPr lang="hr-HR" sz="2800" dirty="0" err="1"/>
              <a:t>Matiša</a:t>
            </a:r>
            <a:r>
              <a:rPr lang="hr-HR" sz="2800" dirty="0"/>
              <a:t>, Ljerka Linić, prof., OŠ Čavle</a:t>
            </a:r>
            <a:br>
              <a:rPr lang="hr-HR" sz="2800" dirty="0"/>
            </a:br>
            <a:r>
              <a:rPr lang="hr-HR" sz="2800" dirty="0"/>
              <a:t>2. Izračunavanje površine trokuta pomoću </a:t>
            </a:r>
            <a:r>
              <a:rPr lang="hr-HR" sz="2800" dirty="0" err="1"/>
              <a:t>Heronove</a:t>
            </a:r>
            <a:r>
              <a:rPr lang="hr-HR" sz="2800" dirty="0"/>
              <a:t> formule i na drugačiji način - radionica, Ivan Kelava, OŠ Lovinac, Lovinac</a:t>
            </a:r>
            <a:br>
              <a:rPr lang="hr-HR" sz="2800" dirty="0"/>
            </a:br>
            <a:r>
              <a:rPr lang="hr-HR" sz="2800" dirty="0"/>
              <a:t>3. Školska matematička liga, Irena Žagar Božičević, OŠ E. Kumičić, Rijeka</a:t>
            </a:r>
            <a:br>
              <a:rPr lang="hr-HR" sz="2800" dirty="0"/>
            </a:br>
            <a:r>
              <a:rPr lang="hr-HR" sz="2800" dirty="0"/>
              <a:t>4. Digitalni alati u nastavi matematike (</a:t>
            </a:r>
            <a:r>
              <a:rPr lang="hr-HR" sz="2800" dirty="0" err="1"/>
              <a:t>Nearpod</a:t>
            </a:r>
            <a:r>
              <a:rPr lang="hr-HR" sz="2800" dirty="0"/>
              <a:t>) - prijedlog aktivnosti za učenike u interaktivnoj učionici, Valentina </a:t>
            </a:r>
            <a:r>
              <a:rPr lang="hr-HR" sz="2800" dirty="0" err="1"/>
              <a:t>Pajdaković</a:t>
            </a:r>
            <a:r>
              <a:rPr lang="hr-HR" sz="2800" dirty="0"/>
              <a:t>, OŠ Otočac</a:t>
            </a:r>
            <a:br>
              <a:rPr lang="hr-HR" sz="2800" dirty="0"/>
            </a:br>
            <a:r>
              <a:rPr lang="hr-HR" sz="2800" dirty="0"/>
              <a:t>5. Aktualnosti - voditeljice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hr-HR" sz="24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628499719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11. stručno-metodički skup Pula </a:t>
            </a:r>
          </a:p>
          <a:p>
            <a:pPr marL="0" indent="0">
              <a:buNone/>
            </a:pPr>
            <a:r>
              <a:rPr lang="pl-PL" dirty="0"/>
              <a:t>     (14.-16.11.2019.), tema: „Geometrija u     </a:t>
            </a:r>
          </a:p>
          <a:p>
            <a:pPr marL="0" indent="0">
              <a:buNone/>
            </a:pPr>
            <a:r>
              <a:rPr lang="pl-PL" dirty="0"/>
              <a:t>      nastavi matematike”</a:t>
            </a:r>
          </a:p>
          <a:p>
            <a:pPr marL="0" indent="0">
              <a:buNone/>
            </a:pPr>
            <a:endParaRPr lang="hr-HR" sz="2800" dirty="0"/>
          </a:p>
          <a:p>
            <a:endParaRPr lang="hr-HR" dirty="0"/>
          </a:p>
        </p:txBody>
      </p:sp>
      <p:sp>
        <p:nvSpPr>
          <p:cNvPr id="4" name="Naslov 1"/>
          <p:cNvSpPr txBox="1">
            <a:spLocks/>
          </p:cNvSpPr>
          <p:nvPr/>
        </p:nvSpPr>
        <p:spPr bwMode="auto">
          <a:xfrm>
            <a:off x="1219200" y="5334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hr-HR" sz="3200" kern="0"/>
              <a:t>Najavljeni stručni skupovi</a:t>
            </a:r>
            <a:endParaRPr lang="hr-HR" sz="3200" kern="0" dirty="0"/>
          </a:p>
        </p:txBody>
      </p:sp>
    </p:spTree>
    <p:extLst>
      <p:ext uri="{BB962C8B-B14F-4D97-AF65-F5344CB8AC3E}">
        <p14:creationId xmlns:p14="http://schemas.microsoft.com/office/powerpoint/2010/main" val="2380992329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CEE775EA-1A84-4098-BF4B-2708E10EACEE}"/>
              </a:ext>
            </a:extLst>
          </p:cNvPr>
          <p:cNvSpPr txBox="1"/>
          <p:nvPr/>
        </p:nvSpPr>
        <p:spPr>
          <a:xfrm>
            <a:off x="1907704" y="2276872"/>
            <a:ext cx="59043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33715471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Natjecanja iz matematike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87624" y="1752600"/>
            <a:ext cx="7499176" cy="4114800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Školsko natjecanje 28.1.2019.</a:t>
            </a:r>
          </a:p>
          <a:p>
            <a:r>
              <a:rPr lang="hr-HR" sz="2600" dirty="0"/>
              <a:t>nastupilo </a:t>
            </a:r>
            <a:r>
              <a:rPr lang="hr-HR" sz="2600" b="1" dirty="0"/>
              <a:t>877</a:t>
            </a:r>
            <a:r>
              <a:rPr lang="hr-HR" sz="2600" dirty="0"/>
              <a:t> učenika PGŽ od 4. do 8. razreda</a:t>
            </a:r>
          </a:p>
          <a:p>
            <a:endParaRPr lang="hr-HR" sz="2600" dirty="0"/>
          </a:p>
          <a:p>
            <a:pPr marL="0" indent="0">
              <a:buNone/>
            </a:pPr>
            <a:r>
              <a:rPr lang="hr-HR" dirty="0"/>
              <a:t>Županijsko natjecanje 28.2.2019.</a:t>
            </a:r>
          </a:p>
          <a:p>
            <a:r>
              <a:rPr lang="hr-HR" sz="2600" dirty="0"/>
              <a:t>Pozvano </a:t>
            </a:r>
            <a:r>
              <a:rPr lang="hr-HR" sz="2600" b="1" dirty="0"/>
              <a:t>115</a:t>
            </a:r>
            <a:r>
              <a:rPr lang="hr-HR" sz="2600" dirty="0">
                <a:solidFill>
                  <a:srgbClr val="FF0000"/>
                </a:solidFill>
              </a:rPr>
              <a:t> </a:t>
            </a:r>
            <a:r>
              <a:rPr lang="hr-HR" sz="2600" dirty="0"/>
              <a:t>učenika PGŽ od 4. do 8. razreda</a:t>
            </a:r>
          </a:p>
          <a:p>
            <a:pPr marL="0" indent="0">
              <a:buNone/>
            </a:pPr>
            <a:endParaRPr lang="hr-HR" sz="2600" dirty="0"/>
          </a:p>
          <a:p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381427121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3200" dirty="0"/>
              <a:t>Rezultati Županijskog natjecanja PGŽ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4. razred</a:t>
            </a:r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643915"/>
              </p:ext>
            </p:extLst>
          </p:nvPr>
        </p:nvGraphicFramePr>
        <p:xfrm>
          <a:off x="1125960" y="2708920"/>
          <a:ext cx="6903238" cy="248823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524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8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4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3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Rang</a:t>
                      </a:r>
                      <a:endParaRPr lang="hr-H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Ime učenika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Prezime učenika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Škola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Mjesto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Ime i prezime mentora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Bartol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Dragičević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Zamet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Jasmina Čop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Pošmuga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Tia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Cvjetović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Nikola Tesla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Helena Baraka Blažek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6416192"/>
                  </a:ext>
                </a:extLst>
              </a:tr>
              <a:tr h="278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Andrej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Tariba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Turnić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Ljubica Šuljić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Patrik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Klovar Lukarić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Kozala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Katarina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Širola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Elisabeth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Prah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"F.K.F"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Krk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Maja Karabaić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Ljubić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OŠ </a:t>
                      </a:r>
                      <a:r>
                        <a:rPr lang="hr-H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</a:t>
                      </a:r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hr-H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Franković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Angela </a:t>
                      </a:r>
                      <a:r>
                        <a:rPr lang="hr-H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Peračković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57173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3200" dirty="0"/>
              <a:t>Rezultati Županijskog natjecanja PGŽ</a:t>
            </a: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619532"/>
              </p:ext>
            </p:extLst>
          </p:nvPr>
        </p:nvGraphicFramePr>
        <p:xfrm>
          <a:off x="1395144" y="2064503"/>
          <a:ext cx="6849264" cy="186824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51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0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6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Rang</a:t>
                      </a:r>
                      <a:endParaRPr lang="hr-H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Ime učenika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Prezime učenika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Škola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Mjesto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Ime i prezime mentora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Vanja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Perman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Dr.A.Mohorovičić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Matulji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Denis Modrić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Svebor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Stublija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"Rikard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KatalinićJeretov</a:t>
                      </a:r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" Opatija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Opatija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Dragica Rade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Karin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Brubnjak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Viktora Cara Emina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Lovran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Gabrijela Ivanković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721875"/>
              </p:ext>
            </p:extLst>
          </p:nvPr>
        </p:nvGraphicFramePr>
        <p:xfrm>
          <a:off x="1451926" y="4797152"/>
          <a:ext cx="6849748" cy="146304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508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1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7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Rang</a:t>
                      </a:r>
                      <a:endParaRPr lang="hr-H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Ime učenika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Prezime učenika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Škola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Mjesto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Ime i prezime mentora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1.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Lana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Milani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Srdoči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Nensi</a:t>
                      </a:r>
                      <a:r>
                        <a:rPr lang="hr-HR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 Lučić </a:t>
                      </a:r>
                      <a:r>
                        <a:rPr lang="hr-HR" sz="12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Kinkela</a:t>
                      </a:r>
                      <a:endParaRPr lang="hr-HR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Nereo</a:t>
                      </a:r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Rundić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Gornja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Vežica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Alena Dika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896718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2.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Tomislav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Štefanac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Gornja Vežica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Alena Dika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3.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Marin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Kupanovac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Zamet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Ingrid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Pavešić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zervirano mjesto sadržaja 2"/>
          <p:cNvSpPr>
            <a:spLocks noGrp="1"/>
          </p:cNvSpPr>
          <p:nvPr>
            <p:ph idx="1"/>
          </p:nvPr>
        </p:nvSpPr>
        <p:spPr>
          <a:xfrm>
            <a:off x="1066800" y="1509420"/>
            <a:ext cx="7620000" cy="4114800"/>
          </a:xfrm>
        </p:spPr>
        <p:txBody>
          <a:bodyPr/>
          <a:lstStyle/>
          <a:p>
            <a:r>
              <a:rPr lang="hr-HR" dirty="0"/>
              <a:t>5. razred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sz="2400" dirty="0"/>
          </a:p>
          <a:p>
            <a:r>
              <a:rPr lang="hr-HR" dirty="0"/>
              <a:t>6. razred</a:t>
            </a:r>
          </a:p>
        </p:txBody>
      </p:sp>
    </p:spTree>
    <p:extLst>
      <p:ext uri="{BB962C8B-B14F-4D97-AF65-F5344CB8AC3E}">
        <p14:creationId xmlns:p14="http://schemas.microsoft.com/office/powerpoint/2010/main" val="221029706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3200" dirty="0"/>
              <a:t>Rezultati Županijskog natjecanja PGŽ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1628800"/>
            <a:ext cx="7620000" cy="4114800"/>
          </a:xfrm>
        </p:spPr>
        <p:txBody>
          <a:bodyPr/>
          <a:lstStyle/>
          <a:p>
            <a:r>
              <a:rPr lang="hr-HR" dirty="0"/>
              <a:t>7. razred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8. razred</a:t>
            </a:r>
          </a:p>
          <a:p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03592"/>
              </p:ext>
            </p:extLst>
          </p:nvPr>
        </p:nvGraphicFramePr>
        <p:xfrm>
          <a:off x="1214414" y="4643446"/>
          <a:ext cx="6768752" cy="12192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52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33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Rang</a:t>
                      </a:r>
                      <a:endParaRPr lang="hr-H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Ime učenika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Prezime učenika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Škola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Mjesto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Ime i prezime mentora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Simeon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Stefanović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Zamet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Sanja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Dorčić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Toni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Kukec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"Milan Brozović"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Kastav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Ljiljana Prpić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Laura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Afrić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"Milan Brozović"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Kastav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Ljiljana Prpić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551091"/>
              </p:ext>
            </p:extLst>
          </p:nvPr>
        </p:nvGraphicFramePr>
        <p:xfrm>
          <a:off x="1102768" y="2204864"/>
          <a:ext cx="6925616" cy="159448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521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4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3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88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Rang</a:t>
                      </a:r>
                      <a:endParaRPr lang="hr-H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Ime učenika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Prezime učenika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Škola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Mjesto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Ime i prezime mentora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Elide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Babić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"Milan Brozović"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Kastav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Ružica Mirić-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Agbaba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Jakov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Celin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"Rikard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KatalinićJeretov</a:t>
                      </a:r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" Opatija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Opatija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Erika Brozović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Nika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Ćosić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Kantrida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Rijeka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Ana Vrcelj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Katarina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Brečević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Hreljin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Hreljin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Linda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Božović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12082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66800" y="1500174"/>
            <a:ext cx="7620000" cy="4367226"/>
          </a:xfrm>
        </p:spPr>
        <p:txBody>
          <a:bodyPr/>
          <a:lstStyle/>
          <a:p>
            <a:r>
              <a:rPr lang="hr-HR" dirty="0"/>
              <a:t>Sudjelovalo 19 učenika od 4. do 8.</a:t>
            </a: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/>
              <a:t>razreda</a:t>
            </a:r>
          </a:p>
          <a:p>
            <a:pPr marL="0" indent="0">
              <a:buNone/>
            </a:pPr>
            <a:r>
              <a:rPr lang="hr-HR" sz="2800" dirty="0"/>
              <a:t>4. Razred</a:t>
            </a:r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r>
              <a:rPr lang="hr-HR" sz="2800" dirty="0"/>
              <a:t>5. Razred</a:t>
            </a:r>
          </a:p>
          <a:p>
            <a:endParaRPr lang="hr-HR" dirty="0"/>
          </a:p>
        </p:txBody>
      </p:sp>
      <p:sp>
        <p:nvSpPr>
          <p:cNvPr id="5" name="Naslov 1"/>
          <p:cNvSpPr txBox="1">
            <a:spLocks/>
          </p:cNvSpPr>
          <p:nvPr/>
        </p:nvSpPr>
        <p:spPr bwMode="auto">
          <a:xfrm>
            <a:off x="1219200" y="5334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hr-HR" sz="3200" kern="0" dirty="0"/>
              <a:t>Rezultati Županijskog natjecanja LSŽ</a:t>
            </a:r>
          </a:p>
        </p:txBody>
      </p:sp>
      <p:graphicFrame>
        <p:nvGraphicFramePr>
          <p:cNvPr id="7" name="Tablic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776576"/>
              </p:ext>
            </p:extLst>
          </p:nvPr>
        </p:nvGraphicFramePr>
        <p:xfrm>
          <a:off x="1142976" y="2571744"/>
          <a:ext cx="6497156" cy="148352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59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3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879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Mjesto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i prezime mentora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54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Ivan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Klišanin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dr. Jure Turića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Gospić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Kata Milković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59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Marta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Šulentić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dr. Jure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Turića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Gospić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Anka Štajdohar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59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Lucija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Smojver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A.G. Matoša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Novalja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Marija Vlahović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031503"/>
              </p:ext>
            </p:extLst>
          </p:nvPr>
        </p:nvGraphicFramePr>
        <p:xfrm>
          <a:off x="1142976" y="4609774"/>
          <a:ext cx="6497157" cy="171482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59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3684">
                  <a:extLst>
                    <a:ext uri="{9D8B030D-6E8A-4147-A177-3AD203B41FA5}">
                      <a16:colId xmlns:a16="http://schemas.microsoft.com/office/drawing/2014/main" val="44918980"/>
                    </a:ext>
                  </a:extLst>
                </a:gridCol>
              </a:tblGrid>
              <a:tr h="75196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Prezime učenika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Mjesto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 i prezime mentora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hr-HR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07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Jurica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Radulović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Lovinac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Lovinac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>
                          <a:effectLst/>
                          <a:latin typeface="Arial" panose="020B0604020202020204" pitchFamily="34" charset="0"/>
                        </a:rPr>
                        <a:t>Ivan Kelava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28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Marija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Šolić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S.S. Kranjčevića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Senj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effectLst/>
                          <a:latin typeface="Arial" panose="020B0604020202020204" pitchFamily="34" charset="0"/>
                        </a:rPr>
                        <a:t>Lljiljana Balen-Biondić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028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Luka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Ratković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dr. Jure Turića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Gospić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>
                          <a:effectLst/>
                          <a:latin typeface="Arial" panose="020B0604020202020204" pitchFamily="34" charset="0"/>
                        </a:rPr>
                        <a:t>Marijana Rukavina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22278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42976" y="1588446"/>
            <a:ext cx="7620000" cy="4367226"/>
          </a:xfrm>
        </p:spPr>
        <p:txBody>
          <a:bodyPr/>
          <a:lstStyle/>
          <a:p>
            <a:pPr marL="0" indent="0">
              <a:buNone/>
            </a:pPr>
            <a:r>
              <a:rPr lang="hr-HR" sz="2800" dirty="0"/>
              <a:t>6. razred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r>
              <a:rPr lang="hr-HR" sz="2800" dirty="0"/>
              <a:t>7. razred</a:t>
            </a:r>
          </a:p>
          <a:p>
            <a:endParaRPr lang="hr-HR" dirty="0"/>
          </a:p>
        </p:txBody>
      </p:sp>
      <p:sp>
        <p:nvSpPr>
          <p:cNvPr id="5" name="Naslov 1"/>
          <p:cNvSpPr txBox="1">
            <a:spLocks/>
          </p:cNvSpPr>
          <p:nvPr/>
        </p:nvSpPr>
        <p:spPr bwMode="auto">
          <a:xfrm>
            <a:off x="1219200" y="5334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hr-HR" sz="3200" kern="0" dirty="0"/>
              <a:t>Rezultati Županijskog natjecanja LSŽ</a:t>
            </a:r>
          </a:p>
        </p:txBody>
      </p:sp>
      <p:graphicFrame>
        <p:nvGraphicFramePr>
          <p:cNvPr id="7" name="Tablic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392881"/>
              </p:ext>
            </p:extLst>
          </p:nvPr>
        </p:nvGraphicFramePr>
        <p:xfrm>
          <a:off x="1142976" y="2000240"/>
          <a:ext cx="6934223" cy="106872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639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0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Rang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Ime učenika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Prezime učenika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Škola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Mjesto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Ime i prezime mentora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8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Laura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Gashi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dr. Jure Turića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Gospić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Kristina Šegota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Tara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Klobučar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Donji Lapac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Donji Lapac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Monika Petrov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666771"/>
              </p:ext>
            </p:extLst>
          </p:nvPr>
        </p:nvGraphicFramePr>
        <p:xfrm>
          <a:off x="1236439" y="4313395"/>
          <a:ext cx="7079977" cy="161559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630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9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07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Rang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Ime učenika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Prezime učenika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Škola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Mjesto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Ime i prezime mentora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67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Marija Mercedes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Krema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Lovinac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Lovinac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Ivan Kelava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7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Marko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Vidas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A.G.Matoša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Novalja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Kristina Šegota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67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Božidar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Alić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dr. Jure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Turića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Gospić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Antonela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Adžija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67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Fran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Medarić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S.S.Kranjčevića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Senj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Ljiljana Balen Biondić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1853310"/>
                  </a:ext>
                </a:extLst>
              </a:tr>
              <a:tr h="22367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Robert Gabrijel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Srdić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S.S.Kranjčevića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Senj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Ljiljana Balen Biondić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611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2580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8. razred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4" name="Naslov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hr-HR" sz="3200" kern="0" dirty="0"/>
              <a:t>Rezultati Županijskog natjecanja LSŽ</a:t>
            </a: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17046"/>
              </p:ext>
            </p:extLst>
          </p:nvPr>
        </p:nvGraphicFramePr>
        <p:xfrm>
          <a:off x="1289554" y="2548895"/>
          <a:ext cx="7242885" cy="119242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746409">
                  <a:extLst>
                    <a:ext uri="{9D8B030D-6E8A-4147-A177-3AD203B41FA5}">
                      <a16:colId xmlns:a16="http://schemas.microsoft.com/office/drawing/2014/main" val="3569796053"/>
                    </a:ext>
                  </a:extLst>
                </a:gridCol>
                <a:gridCol w="1023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3334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Rang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Ime učenika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Prezime učenika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Škola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Mjesto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</a:rPr>
                        <a:t>Ime i prezime mentora</a:t>
                      </a:r>
                      <a:endParaRPr lang="hr-H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12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Lara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Kustić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OŠ A.G. Matoša Novalja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Novalja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Ksenija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Smolić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12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effectLst/>
                          <a:latin typeface="Arial" panose="020B0604020202020204" pitchFamily="34" charset="0"/>
                        </a:rPr>
                        <a:t>Borna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Milković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OŠ dr. Jure </a:t>
                      </a:r>
                      <a:r>
                        <a:rPr lang="hr-HR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Turića</a:t>
                      </a:r>
                      <a:endParaRPr lang="hr-H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Gospić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effectLst/>
                          <a:latin typeface="Arial" panose="020B0604020202020204" pitchFamily="34" charset="0"/>
                        </a:rPr>
                        <a:t>Tea Katnić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868653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Rokovnik</Template>
  <TotalTime>2511</TotalTime>
  <Words>1748</Words>
  <Application>Microsoft Office PowerPoint</Application>
  <PresentationFormat>Prikaz na zaslonu (4:3)</PresentationFormat>
  <Paragraphs>920</Paragraphs>
  <Slides>21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Notebook</vt:lpstr>
      <vt:lpstr>Zajedničko Županijsko stručno vijeće učitelja matematike PGŽ i LSŽ</vt:lpstr>
      <vt:lpstr>Dnevni red</vt:lpstr>
      <vt:lpstr>Natjecanja iz matematike</vt:lpstr>
      <vt:lpstr>Rezultati Županijskog natjecanja PGŽ </vt:lpstr>
      <vt:lpstr>Rezultati Županijskog natjecanja PGŽ</vt:lpstr>
      <vt:lpstr>Rezultati Županijskog natjecanja PGŽ</vt:lpstr>
      <vt:lpstr>PowerPoint prezentacija</vt:lpstr>
      <vt:lpstr>PowerPoint prezentacija</vt:lpstr>
      <vt:lpstr>Rezultati Županijskog natjecanja LSŽ</vt:lpstr>
      <vt:lpstr>Državno natjecanje</vt:lpstr>
      <vt:lpstr>Natjecanje DMF-a  u okviru Festivala znanosti 2019.</vt:lpstr>
      <vt:lpstr>Natjecanje „Klokan bez granica”</vt:lpstr>
      <vt:lpstr>14. Festival matematike u Puli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Najavljeni stručni skupovi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Aktualnosti</dc:title>
  <dc:creator>Matematika</dc:creator>
  <cp:lastModifiedBy>Snježana Komadina</cp:lastModifiedBy>
  <cp:revision>200</cp:revision>
  <dcterms:created xsi:type="dcterms:W3CDTF">2015-05-17T19:00:59Z</dcterms:created>
  <dcterms:modified xsi:type="dcterms:W3CDTF">2019-06-02T18:56:48Z</dcterms:modified>
</cp:coreProperties>
</file>