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28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5400" b="0" strike="noStrike" spc="-1">
                <a:solidFill>
                  <a:srgbClr val="90C226"/>
                </a:solidFill>
                <a:latin typeface="Trebuchet MS"/>
              </a:rPr>
              <a:t>Uredite stil naslova matrice</a:t>
            </a:r>
            <a:endParaRPr lang="en-US" sz="5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C531F53-57E2-4DC6-BDC0-3FDB503DC424}" type="datetime">
              <a:rPr lang="hr-HR" sz="900" b="0" strike="noStrike" spc="-1">
                <a:solidFill>
                  <a:srgbClr val="8B8B8B"/>
                </a:solidFill>
                <a:latin typeface="Trebuchet MS"/>
              </a:rPr>
              <a:t>12.6.2020.</a:t>
            </a:fld>
            <a:endParaRPr lang="hr-HR" sz="900" b="0" strike="noStrike" spc="-1"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6FC44CB-B352-43A2-8504-E5AB77ED5A2F}" type="slidenum">
              <a:rPr lang="hr-HR" sz="900" b="0" strike="noStrike" spc="-1">
                <a:solidFill>
                  <a:srgbClr val="90C226"/>
                </a:solidFill>
                <a:latin typeface="Trebuchet MS"/>
              </a:rPr>
              <a:t>‹#›</a:t>
            </a:fld>
            <a:endParaRPr lang="hr-HR" sz="900" b="0" strike="noStrike" spc="-1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Uredite stil naslova matrice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Uredite stilove teksta matrice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600" b="0" strike="noStrike" spc="-1">
                <a:solidFill>
                  <a:srgbClr val="404040"/>
                </a:solidFill>
                <a:latin typeface="Trebuchet MS"/>
              </a:rPr>
              <a:t>Druga razina</a:t>
            </a: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Treća razina</a:t>
            </a:r>
          </a:p>
          <a:p>
            <a:pPr marL="1600200" lvl="3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Četvrta razina</a:t>
            </a:r>
          </a:p>
          <a:p>
            <a:pPr marL="2057400" lvl="4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Peta razina</a:t>
            </a:r>
          </a:p>
        </p:txBody>
      </p:sp>
      <p:sp>
        <p:nvSpPr>
          <p:cNvPr id="76" name="PlaceHolder 1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16B1305-CA74-4A8C-AE4D-A02A00848A3C}" type="datetime">
              <a:rPr lang="hr-HR" sz="900" b="0" strike="noStrike" spc="-1">
                <a:solidFill>
                  <a:srgbClr val="8B8B8B"/>
                </a:solidFill>
                <a:latin typeface="Trebuchet MS"/>
              </a:rPr>
              <a:t>12.6.2020.</a:t>
            </a:fld>
            <a:endParaRPr lang="hr-HR" sz="900" b="0" strike="noStrike" spc="-1">
              <a:latin typeface="Times New Roman"/>
            </a:endParaRPr>
          </a:p>
        </p:txBody>
      </p:sp>
      <p:sp>
        <p:nvSpPr>
          <p:cNvPr id="77" name="PlaceHolder 1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78" name="PlaceHolder 1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4AB080C-B33C-4D63-9209-1BDC917B8ED2}" type="slidenum">
              <a:rPr lang="hr-HR" sz="900" b="0" strike="noStrike" spc="-1">
                <a:solidFill>
                  <a:srgbClr val="90C226"/>
                </a:solidFill>
                <a:latin typeface="Trebuchet MS"/>
              </a:rPr>
              <a:t>‹#›</a:t>
            </a:fld>
            <a:endParaRPr lang="hr-HR" sz="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16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7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8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9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0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1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2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3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4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6" name="PlaceHolder 12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99D54CA-2A0F-492A-BD5E-F1DE6B180D8E}" type="datetime">
              <a:rPr lang="hr-HR" sz="900" b="0" strike="noStrike" spc="-1">
                <a:solidFill>
                  <a:srgbClr val="8B8B8B"/>
                </a:solidFill>
                <a:latin typeface="Trebuchet MS"/>
              </a:rPr>
              <a:t>12.6.2020.</a:t>
            </a:fld>
            <a:endParaRPr lang="hr-HR" sz="900" b="0" strike="noStrike" spc="-1">
              <a:latin typeface="Times New Roman"/>
            </a:endParaRPr>
          </a:p>
        </p:txBody>
      </p:sp>
      <p:sp>
        <p:nvSpPr>
          <p:cNvPr id="127" name="PlaceHolder 13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128" name="PlaceHolder 14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5D7FE54-DBF6-4D41-8B34-CB9170AFDC06}" type="slidenum">
              <a:rPr lang="hr-HR" sz="900" b="0" strike="noStrike" spc="-1">
                <a:solidFill>
                  <a:srgbClr val="90C226"/>
                </a:solidFill>
                <a:latin typeface="Trebuchet MS"/>
              </a:rPr>
              <a:t>‹#›</a:t>
            </a:fld>
            <a:endParaRPr lang="hr-HR" sz="900" b="0" strike="noStrike" spc="-1">
              <a:latin typeface="Times New Roman"/>
            </a:endParaRPr>
          </a:p>
        </p:txBody>
      </p:sp>
      <p:sp>
        <p:nvSpPr>
          <p:cNvPr id="129" name="PlaceHolder 1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Kliknite za uređivanje oblika naslova teksta</a:t>
            </a:r>
          </a:p>
        </p:txBody>
      </p:sp>
      <p:sp>
        <p:nvSpPr>
          <p:cNvPr id="130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narodne-novine.nn.hr/clanci/sluzbeni/2019_01_10_209.html" TargetMode="External"/><Relationship Id="rId2" Type="http://schemas.openxmlformats.org/officeDocument/2006/relationships/hyperlink" Target="https://skolazazivot.hr/upute-za-vrednovanje-i-ocjenjivanje-tijekom-nastave-na-daljinu/" TargetMode="External"/><Relationship Id="rId1" Type="http://schemas.openxmlformats.org/officeDocument/2006/relationships/slideLayout" Target="../slideLayouts/slideLayout25.xml"/><Relationship Id="rId5" Type="http://schemas.openxmlformats.org/officeDocument/2006/relationships/hyperlink" Target="https://uciteljihr-my.sharepoint.com/personal/edukacije_ucitelji_hr/_layouts/15/Doc.aspx?sourcedoc=%7bbdfe7b30-2a78-4f8b-8aa8-2b961f5ef90f%7d&amp;action=view&amp;wd=target(Uvod.one|96fd3d9a-f3ff-476f-8717-744664858ece/Bilje%C5%A1ke%20o%20u%C4%8Deniku|f20f622a-2965-42e6-bde5-55f146a2aa87/)" TargetMode="External"/><Relationship Id="rId4" Type="http://schemas.openxmlformats.org/officeDocument/2006/relationships/hyperlink" Target="https://narodne-novine.nn.hr/clanci/sluzbeni/2019_01_7_146.html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0" y="4791739"/>
            <a:ext cx="9620280" cy="7596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r">
              <a:lnSpc>
                <a:spcPct val="100000"/>
              </a:lnSpc>
            </a:pPr>
            <a:r>
              <a:rPr lang="en-US" sz="3100" b="0" strike="noStrike" spc="-1" dirty="0">
                <a:solidFill>
                  <a:srgbClr val="90C226"/>
                </a:solidFill>
                <a:latin typeface="Trebuchet MS"/>
              </a:rPr>
              <a:t>Milvana </a:t>
            </a:r>
            <a:r>
              <a:rPr lang="en-US" sz="3100" b="0" strike="noStrike" spc="-1" dirty="0" err="1">
                <a:solidFill>
                  <a:srgbClr val="90C226"/>
                </a:solidFill>
                <a:latin typeface="Trebuchet MS"/>
              </a:rPr>
              <a:t>Pavletić</a:t>
            </a:r>
            <a:r>
              <a:rPr lang="en-US" sz="31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lang="en-US" sz="3100" b="0" strike="noStrike" spc="-1" dirty="0" err="1">
                <a:solidFill>
                  <a:srgbClr val="90C226"/>
                </a:solidFill>
                <a:latin typeface="Trebuchet MS"/>
              </a:rPr>
              <a:t>i</a:t>
            </a:r>
            <a:r>
              <a:rPr lang="en-US" sz="3100" b="0" strike="noStrike" spc="-1" dirty="0">
                <a:solidFill>
                  <a:srgbClr val="90C226"/>
                </a:solidFill>
                <a:latin typeface="Trebuchet MS"/>
              </a:rPr>
              <a:t> Ana </a:t>
            </a:r>
            <a:r>
              <a:rPr lang="en-US" sz="3100" b="0" strike="noStrike" spc="-1" dirty="0" err="1">
                <a:solidFill>
                  <a:srgbClr val="90C226"/>
                </a:solidFill>
                <a:latin typeface="Trebuchet MS"/>
              </a:rPr>
              <a:t>Matišić</a:t>
            </a:r>
            <a:r>
              <a:rPr lang="en-US" sz="31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lang="en-US" sz="3100" b="0" strike="noStrike" spc="-1" dirty="0" err="1">
                <a:solidFill>
                  <a:srgbClr val="90C226"/>
                </a:solidFill>
                <a:latin typeface="Trebuchet MS"/>
              </a:rPr>
              <a:t>Vicić</a:t>
            </a:r>
            <a:endParaRPr lang="en-US" sz="31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914400" y="1378080"/>
            <a:ext cx="9723240" cy="191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hr-HR" sz="6000" b="0" strike="noStrike" spc="-1" dirty="0">
                <a:solidFill>
                  <a:srgbClr val="000000"/>
                </a:solidFill>
                <a:latin typeface="Trebuchet MS"/>
              </a:rPr>
              <a:t>OPISNO PRAĆENJE  UČENIKA</a:t>
            </a:r>
            <a:endParaRPr lang="hr-HR" sz="6000" b="0" strike="noStrike" spc="-1" dirty="0">
              <a:latin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5934670"/>
            <a:ext cx="115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Rijeka,3.lipnja 2020.                        			         ŽSV nastavnika matematike u srednjim školama PGŽ i LSŽ                         </a:t>
            </a:r>
            <a:endParaRPr lang="hr-HR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865440" y="57096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9500" lnSpcReduction="10000"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92D050"/>
                </a:solidFill>
                <a:latin typeface="Trebuchet MS"/>
              </a:rPr>
              <a:t>BILJEŠKE O SPOSOBNOSTIMA UČENIKA</a:t>
            </a:r>
            <a:r>
              <a:t/>
            </a:r>
            <a:br/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Učenica/učenik: </a:t>
            </a:r>
            <a:r>
              <a:rPr lang="en-US" sz="3600" b="0" strike="noStrike" spc="-1">
                <a:solidFill>
                  <a:srgbClr val="92D050"/>
                </a:solidFill>
                <a:latin typeface="Wingdings"/>
              </a:rPr>
              <a:t>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865440" y="2077920"/>
            <a:ext cx="9943200" cy="4201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40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bez teškoća rješava numeričke zadatke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bez teškoća rješava tekstualne zadatke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bez teškoća rješava problemske zadatke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Je darovita/darovit 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Je marljiva/marljiv i uporna/uporan, zainteresirana/zainteresiran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uči s razumijevanjem i ima razvijeno logičko zaključivanje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 lakoćom odvaja bitno od nebitnoga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vješto prelazi s jedne aktivnosti na drugu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sposobna/sposoban je za samostalno učenje sadržaja, ali s pomanjkanjem interesa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samostalno izvodi pravila i zaključke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rado uči uspoređivanjem i otkrivanjem novoga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posvećuje pozornost svakom zadatku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93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684360" y="47700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92D050"/>
                </a:solidFill>
                <a:latin typeface="Trebuchet MS"/>
              </a:rPr>
              <a:t>BILJEŠKE O SPOSOBNOSTIMA UČENIKA</a:t>
            </a:r>
            <a:r>
              <a:t/>
            </a:r>
            <a:br/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Učenica/učenik: </a:t>
            </a:r>
            <a:r>
              <a:rPr lang="en-US" sz="3600" b="0" strike="noStrike" spc="-1">
                <a:solidFill>
                  <a:srgbClr val="92D050"/>
                </a:solidFill>
                <a:latin typeface="Wingdings"/>
              </a:rPr>
              <a:t>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5" name="TextShape 2"/>
          <p:cNvSpPr txBox="1"/>
          <p:nvPr/>
        </p:nvSpPr>
        <p:spPr>
          <a:xfrm>
            <a:off x="804960" y="2381040"/>
            <a:ext cx="9865440" cy="4114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uči s razumijevanjem i svjesno usvaja znanje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bez teškoća obrazlaže matematičke postupke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 lakoćom pristupa rješavanju, ali zbog površnosti često/katkada griješi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primjenjuje naučeno u praksi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Otkriva analogiju između pojedinih područja, zakona i veličina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 radu pokazuje/ne pokazuje sposobnost opažanja, izražavanja/ objašnjavanja, zaključivanja, predviđanja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Zna točno i precizno interpretirati rezultate * zadataka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Sposoban/na prenositi postojeće znanje i vještine u nove situacije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Zna koristiti razne izvore znanja (literaturu, Internet…)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96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684360" y="52884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92D050"/>
                </a:solidFill>
                <a:latin typeface="Trebuchet MS"/>
              </a:rPr>
              <a:t>BILJEŠKE O SPOSOBNOSTIMA UČENIKA</a:t>
            </a:r>
            <a:r>
              <a:t/>
            </a:r>
            <a:br/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Učenica/učenik: </a:t>
            </a:r>
            <a:r>
              <a:rPr lang="en-US" sz="3600" b="0" strike="noStrike" spc="-1">
                <a:solidFill>
                  <a:srgbClr val="92D050"/>
                </a:solidFill>
                <a:latin typeface="Wingdings"/>
              </a:rPr>
              <a:t>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684360" y="1958040"/>
            <a:ext cx="9322200" cy="4386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otežano usvaja matematičke sadržaje pa bi  trebalo posvetiti više pozornosti…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pokazuje slabu motiviranost za spoznavanje matematičkih sadržaja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razumije, ali ne zna obrazložiti odgovarajuće matematičke zakonitosti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znanje primjenjuje s djelomičnim razumijevanjem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nije samostalna/samostalan u radu, ali ulaže napor pa uz poticaj i vođenje može biti uspješna/uspješan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uz primjeren napor mogla/mogao bi biti uspješna/uspješan u usvajanju matematičkih sadržaja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odustaje kada treba uložiti veći trud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Bi trebala/trebao brže i s više razumijevanja izvoditi zaključke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99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744480" y="66600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92D050"/>
                </a:solidFill>
                <a:latin typeface="Trebuchet MS"/>
              </a:rPr>
              <a:t>BILJEŠKE O SPOSOBNOSTIMA UČENIKA</a:t>
            </a:r>
            <a:r>
              <a:t/>
            </a:r>
            <a:br/>
            <a:r>
              <a:rPr lang="en-US" sz="3600" b="0" strike="noStrike" spc="-1">
                <a:solidFill>
                  <a:srgbClr val="92D050"/>
                </a:solidFill>
                <a:latin typeface="Trebuchet MS"/>
              </a:rPr>
              <a:t>Jezično izražavanje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744480" y="2467080"/>
            <a:ext cx="9434160" cy="4010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Izražava se lako, jezgrovito i tečno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Uključuje se u rasprave o matematičkim temama i daje svoj doprinos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Samostalno i uspješno izlaže o zadanoj temi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Daje konstruktivne primjedbe (slaganja/neslaganja) u raspravi o temi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Rezerviran i suzdržan u usmenom izlaganju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Vodi bilješke uredno i pregledno</a:t>
            </a:r>
          </a:p>
        </p:txBody>
      </p:sp>
      <p:pic>
        <p:nvPicPr>
          <p:cNvPr id="202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572040" y="102816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C00000"/>
                </a:solidFill>
                <a:latin typeface="Trebuchet MS"/>
              </a:rPr>
              <a:t>BILJEŠKE O ODNOSU PREMA RADU I PONAŠANJU NA SATU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684360" y="2808000"/>
            <a:ext cx="8534160" cy="3614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SAMOSTALNOST RADNE NAVIKE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SURADNJA I ODNOS PREMA RADU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RAD U GRUPI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ONLINE NASTAVA</a:t>
            </a:r>
          </a:p>
        </p:txBody>
      </p:sp>
      <p:pic>
        <p:nvPicPr>
          <p:cNvPr id="205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993960" y="296280"/>
            <a:ext cx="10081800" cy="19360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7500" lnSpcReduction="10000"/>
          </a:bodyPr>
          <a:lstStyle/>
          <a:p>
            <a:pPr>
              <a:lnSpc>
                <a:spcPct val="100000"/>
              </a:lnSpc>
            </a:pPr>
            <a:r>
              <a:rPr lang="en-US" sz="4800" b="0" strike="noStrike" spc="-1">
                <a:solidFill>
                  <a:srgbClr val="C00000"/>
                </a:solidFill>
                <a:latin typeface="Trebuchet MS"/>
              </a:rPr>
              <a:t>BILJEŠKE O ODNOSU PREMA RADU I PONAŠANJU NA SATU</a:t>
            </a:r>
            <a:r>
              <a:t/>
            </a:r>
            <a:br/>
            <a:r>
              <a:rPr lang="en-US" sz="4800" b="0" strike="noStrike" spc="-1">
                <a:solidFill>
                  <a:srgbClr val="C00000"/>
                </a:solidFill>
                <a:latin typeface="Trebuchet MS"/>
              </a:rPr>
              <a:t>Samostalnost , radne navike </a:t>
            </a:r>
            <a:r>
              <a:rPr lang="en-US" sz="4800" b="0" strike="noStrike" spc="-1">
                <a:solidFill>
                  <a:srgbClr val="C00000"/>
                </a:solidFill>
                <a:latin typeface="Wingdings"/>
              </a:rPr>
              <a:t></a:t>
            </a:r>
            <a:endParaRPr lang="en-US" sz="4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7" name="TextShape 2"/>
          <p:cNvSpPr txBox="1"/>
          <p:nvPr/>
        </p:nvSpPr>
        <p:spPr>
          <a:xfrm>
            <a:off x="993960" y="2468520"/>
            <a:ext cx="9143640" cy="4163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Radi samostalno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Redovito obavlja zadatke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Marljiv/a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Ulaže napor i trudi se da postigne što više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Radi brzo točno i sigurno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Uporan i ustrajan/ustrajna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Uredno točno i na vrijeme obavlja zadatke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Predlaže/provodi pokuse za provjeru zakonitosti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</p:txBody>
      </p:sp>
      <p:pic>
        <p:nvPicPr>
          <p:cNvPr id="208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592560" y="334800"/>
            <a:ext cx="10753560" cy="16574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5000" lnSpcReduction="10000"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C00000"/>
                </a:solidFill>
                <a:latin typeface="Trebuchet MS"/>
              </a:rPr>
              <a:t>BILJEŠKE O ODNOSU PREMA RADU I PONAŠANJU NA SATU</a:t>
            </a:r>
            <a:r>
              <a:t/>
            </a:r>
            <a:br/>
            <a:r>
              <a:rPr lang="en-US" sz="4400" b="0" strike="noStrike" spc="-1">
                <a:solidFill>
                  <a:srgbClr val="C00000"/>
                </a:solidFill>
                <a:latin typeface="Trebuchet MS"/>
              </a:rPr>
              <a:t>Samostalnost , radne navike </a:t>
            </a:r>
            <a:r>
              <a:rPr lang="en-US" sz="4400" b="0" strike="noStrike" spc="-1">
                <a:solidFill>
                  <a:srgbClr val="C00000"/>
                </a:solidFill>
                <a:latin typeface="Wingdings"/>
              </a:rPr>
              <a:t></a:t>
            </a:r>
            <a:endParaRPr lang="en-US" sz="4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802080" y="1992600"/>
            <a:ext cx="9560520" cy="433872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Nedostaje mu/joj radni zamah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Brzoplet/a u radu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Ponekad izbjegava obveze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Lako se zamara i odustaje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Radi samo uz poticaj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Lako odustaje od zadatka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Radi povremeno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Dovršava rad unatoč teškoćama na koje nailazi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Ne napreduje jer nije dovoljno uporna/uporan i temeljita/temeljit u radu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Učenica/učenik bi trbala/trebao pažljivije pratiti nastavu i sudjelovati u radu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Učenica/učenik bi trebala/trebao redovitije pisati domaće zadaće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</p:txBody>
      </p:sp>
      <p:pic>
        <p:nvPicPr>
          <p:cNvPr id="211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727200" y="56232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9500" lnSpcReduction="10000"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C00000"/>
                </a:solidFill>
                <a:latin typeface="Trebuchet MS"/>
              </a:rPr>
              <a:t>BILJEŠKE O ODNOSU PREMA RADU I PONAŠANJU NA SATU</a:t>
            </a:r>
            <a:r>
              <a:t/>
            </a:r>
            <a:br/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Suradnja i odnos prema radu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3" name="TextShape 2"/>
          <p:cNvSpPr txBox="1"/>
          <p:nvPr/>
        </p:nvSpPr>
        <p:spPr>
          <a:xfrm>
            <a:off x="838080" y="2069280"/>
            <a:ext cx="9936000" cy="4650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Ističe se uzornim ponašanjem, razvijenom radnom kulturom i tolerantnim odnosom prema kolegama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Primjereno komunicira s vršnjacima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Demokratičan i tolerantan, ali tih i povučen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Komunikativan, iskren i tolerantan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 društvu omiljen i uvijek spreman za pomoć i suradnju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Treba poticati pozitivan odnos prema radnim obvezama i dužnostima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Potrebno razvijati pozitivan odnos prema radu te njegovati kulturu ponašanja i kontrolu emocija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14" name="Slika 3"/>
          <p:cNvPicPr/>
          <p:nvPr/>
        </p:nvPicPr>
        <p:blipFill>
          <a:blip r:embed="rId2"/>
          <a:stretch/>
        </p:blipFill>
        <p:spPr>
          <a:xfrm>
            <a:off x="10385280" y="513036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347040" y="565920"/>
            <a:ext cx="10515240" cy="1745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2500" lnSpcReduction="10000"/>
          </a:bodyPr>
          <a:lstStyle/>
          <a:p>
            <a:pPr>
              <a:lnSpc>
                <a:spcPct val="100000"/>
              </a:lnSpc>
            </a:pPr>
            <a:r>
              <a:t/>
            </a:r>
            <a:br/>
            <a:r>
              <a:rPr lang="en-US" sz="3600" b="0" strike="noStrike" spc="-1">
                <a:solidFill>
                  <a:srgbClr val="C00000"/>
                </a:solidFill>
                <a:latin typeface="Trebuchet MS"/>
              </a:rPr>
              <a:t>BILJEŠKE O ODNOSU PREMA RADU I PONAŠANJU NA SATU</a:t>
            </a:r>
            <a:r>
              <a:t/>
            </a:r>
            <a:br/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RAD U GRUPI/PARU:</a:t>
            </a:r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786960" y="2917800"/>
            <a:ext cx="10515240" cy="2836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Surađuje s članovima tima, slijedi upute, uvažava njihove ideje, potiče razmjenu i integraciju znanja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Zna kako koristiti upute, učinkovito planira i rješava zadatke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Pokazuje želju za samostalnim učenjem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Ima pozitivan stav prema radu i suradnji s drugim učenicima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Mora se voditi i poticati kako bi surađivao/la u timu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17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838080" y="365040"/>
            <a:ext cx="10515240" cy="2197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C00000"/>
                </a:solidFill>
                <a:latin typeface="Trebuchet MS"/>
              </a:rPr>
              <a:t>BILJEŠKE O ODNOSU PREMA RADU I PONAŠANJU NA SATU</a:t>
            </a:r>
            <a:r>
              <a:t/>
            </a:r>
            <a:br/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ONLINE NASTAVA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9" name="TextShape 2"/>
          <p:cNvSpPr txBox="1"/>
          <p:nvPr/>
        </p:nvSpPr>
        <p:spPr>
          <a:xfrm>
            <a:off x="838080" y="2923560"/>
            <a:ext cx="10515240" cy="3252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Redovitost u obavljanju zadataka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Na vrijeme predaje nacrte, domaće zadaće…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Rado se uključuje u raspravu na videokonferenciji..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C00000"/>
                </a:solidFill>
                <a:latin typeface="Trebuchet MS"/>
              </a:rPr>
              <a:t>Jasno</a:t>
            </a: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800" b="1" strike="noStrike" spc="-1">
                <a:solidFill>
                  <a:srgbClr val="404040"/>
                </a:solidFill>
                <a:latin typeface="Trebuchet MS"/>
              </a:rPr>
              <a:t>razlučuje bitne sadržaje od onih manje bitnih ili sporednih</a:t>
            </a: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20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623520" y="767880"/>
            <a:ext cx="10547280" cy="5299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3500" b="1" strike="noStrike" spc="-1">
                <a:solidFill>
                  <a:srgbClr val="404040"/>
                </a:solidFill>
                <a:latin typeface="Trebuchet MS"/>
              </a:rPr>
              <a:t>Vrednovanje za učenje </a:t>
            </a:r>
            <a:r>
              <a:rPr lang="en-US" sz="3500" b="0" strike="noStrike" spc="-1">
                <a:solidFill>
                  <a:srgbClr val="404040"/>
                </a:solidFill>
                <a:latin typeface="Trebuchet MS"/>
              </a:rPr>
              <a:t>i </a:t>
            </a:r>
            <a:r>
              <a:rPr lang="en-US" sz="3500" b="1" strike="noStrike" spc="-1">
                <a:solidFill>
                  <a:srgbClr val="404040"/>
                </a:solidFill>
                <a:latin typeface="Trebuchet MS"/>
              </a:rPr>
              <a:t>vrednovanje kao učenje </a:t>
            </a:r>
            <a:r>
              <a:rPr lang="en-US" sz="3500" b="0" strike="noStrike" spc="-1">
                <a:solidFill>
                  <a:srgbClr val="404040"/>
                </a:solidFill>
                <a:latin typeface="Trebuchet MS"/>
              </a:rPr>
              <a:t>provode se tijekom učenja i poučavanja i ne rezultiraju ocjenom, nego kvalitativnom povratnom informacijom i razmjenom iskustava o procesima učenja i usvojenosti znanja i vještina u odnosu na postavljena očekivanja. Koriste se za poboljšanje učenja učenika i poboljšanje poučavanja učitelja i neodvojiv su dio nastavnoga procesa.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35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70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830880" y="65736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002060"/>
                </a:solidFill>
                <a:latin typeface="Trebuchet MS"/>
              </a:rPr>
              <a:t>BILJEŠKE O INTERESIMA I STAVOVIMA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2" name="TextShape 2"/>
          <p:cNvSpPr txBox="1"/>
          <p:nvPr/>
        </p:nvSpPr>
        <p:spPr>
          <a:xfrm>
            <a:off x="735840" y="2609640"/>
            <a:ext cx="8534160" cy="3614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Ima razvijen pozitivan odnos prema radu i znanstvenim spoznajama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Razvijena ekološka svijest i odgovornost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Pokazuje motiviranost za samoobrazovanje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Pokazuje interes za popularizaciju znanosti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Uspješan/na u raspravama za ,,okruglim stolom”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Traži dodatna objašnjenja i postavlja pitanja vezana za sadržaje koji nisu predviđeni kurikulumom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23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838080" y="40716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90C226"/>
                </a:solidFill>
                <a:latin typeface="Trebuchet MS"/>
              </a:rPr>
              <a:t>Matematička komunikacija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838080" y="1825560"/>
            <a:ext cx="10515240" cy="4742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koristi se odgovarajućim matematičkim jezikom (standardni matematički simboli, zapisi i terminologija) pri usmenome i pisanom izražavanju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koristi se odgovarajućim matematičkim prikazima za predstavljanje podataka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prelazi između različitih matematičkih prikaza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svoje razmišljanje iznosi cjelovitim, suvislim i sažetim matematičkim rečenicama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postavlja pitanja i odgovara na pitanja koja nadilaze opseg izvorno postavljenoga pitanja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organizira informacije u logičku strukturu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primjereno se koristi tehnologijom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26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425520" y="21708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90C226"/>
                </a:solidFill>
                <a:latin typeface="Trebuchet MS"/>
              </a:rPr>
              <a:t>Usvojenost znanja i vještina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572040" y="1724400"/>
            <a:ext cx="8534160" cy="3614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opisuje matematičke pojmove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odabire pogodne i matematički ispravne procedure te ih provodi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provjerava ispravnost matematičkih postupaka i utvrđuje smislenost rezultata</a:t>
            </a:r>
          </a:p>
        </p:txBody>
      </p:sp>
      <p:pic>
        <p:nvPicPr>
          <p:cNvPr id="229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727200" y="18288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90C226"/>
                </a:solidFill>
                <a:latin typeface="Trebuchet MS"/>
              </a:rPr>
              <a:t>Rješavanje problema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1037880" y="1936800"/>
            <a:ext cx="8534160" cy="3614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prepoznaje relevantne elemente problema i naslućuje metode rješavanja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uspješno primjenjuje odabranu matematičku metodu pri rješavanju problema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modelira matematičkim zakonitostima problemske situacije uz raspravu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ispravno rješava probleme u različitim kontekstima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provjerava ispravnost matematičkih postupaka i utvrđuje smislenost rješenja problema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generalizira rješenje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32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Content Placeholder 3"/>
          <p:cNvPicPr/>
          <p:nvPr/>
        </p:nvPicPr>
        <p:blipFill>
          <a:blip r:embed="rId2"/>
          <a:stretch/>
        </p:blipFill>
        <p:spPr>
          <a:xfrm>
            <a:off x="731520" y="750600"/>
            <a:ext cx="8153280" cy="4583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862920" y="1004400"/>
            <a:ext cx="9658800" cy="329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hr-HR" sz="2400" b="0" strike="noStrike" spc="-1">
                <a:solidFill>
                  <a:srgbClr val="000000"/>
                </a:solidFill>
                <a:latin typeface="Trebuchet MS"/>
              </a:rPr>
              <a:t>Primjer </a:t>
            </a:r>
            <a:endParaRPr lang="hr-H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400" b="0" strike="noStrike" spc="-1">
                <a:solidFill>
                  <a:srgbClr val="000000"/>
                </a:solidFill>
                <a:latin typeface="Trebuchet MS"/>
              </a:rPr>
              <a:t> - bilješke Kemija</a:t>
            </a:r>
            <a:endParaRPr lang="hr-HR" sz="2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hr-HR" sz="2400" b="0" strike="noStrike" spc="-1">
                <a:solidFill>
                  <a:srgbClr val="000000"/>
                </a:solidFill>
                <a:latin typeface="Trebuchet MS"/>
              </a:rPr>
              <a:t>Škola za život</a:t>
            </a:r>
            <a:endParaRPr lang="hr-HR" sz="2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hr-HR" sz="2400" b="0" strike="noStrike" spc="-1">
                <a:solidFill>
                  <a:srgbClr val="000000"/>
                </a:solidFill>
                <a:latin typeface="Trebuchet MS"/>
              </a:rPr>
              <a:t>Razrada u tablici</a:t>
            </a:r>
            <a:endParaRPr lang="hr-HR" sz="2400" b="0" strike="noStrike" spc="-1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hr-HR" sz="2400" b="0" strike="noStrike" spc="-1">
                <a:solidFill>
                  <a:srgbClr val="000000"/>
                </a:solidFill>
                <a:latin typeface="Trebuchet MS"/>
              </a:rPr>
              <a:t>Bilješke  o sposobnostima učenika</a:t>
            </a:r>
            <a:endParaRPr lang="hr-HR" sz="2400" b="0" strike="noStrike" spc="-1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hr-HR" sz="2400" b="0" strike="noStrike" spc="-1">
                <a:solidFill>
                  <a:srgbClr val="000000"/>
                </a:solidFill>
                <a:latin typeface="Trebuchet MS"/>
              </a:rPr>
              <a:t>Bilješke o interesima i stavovima</a:t>
            </a:r>
            <a:endParaRPr lang="hr-HR" sz="2400" b="0" strike="noStrike" spc="-1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hr-HR" sz="2400" b="0" strike="noStrike" spc="-1">
                <a:solidFill>
                  <a:srgbClr val="000000"/>
                </a:solidFill>
                <a:latin typeface="Trebuchet MS"/>
              </a:rPr>
              <a:t>Bilješke o odnosu prema radu i ponašanju na satu</a:t>
            </a:r>
            <a:endParaRPr lang="hr-H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2400" b="0" strike="noStrike" spc="-1">
              <a:latin typeface="Arial"/>
            </a:endParaRPr>
          </a:p>
        </p:txBody>
      </p:sp>
      <p:pic>
        <p:nvPicPr>
          <p:cNvPr id="235" name="Slika 2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Picture 5"/>
          <p:cNvPicPr/>
          <p:nvPr/>
        </p:nvPicPr>
        <p:blipFill>
          <a:blip r:embed="rId2"/>
          <a:stretch/>
        </p:blipFill>
        <p:spPr>
          <a:xfrm>
            <a:off x="82440" y="1468080"/>
            <a:ext cx="12109320" cy="333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Picture 1"/>
          <p:cNvPicPr/>
          <p:nvPr/>
        </p:nvPicPr>
        <p:blipFill>
          <a:blip r:embed="rId2"/>
          <a:stretch/>
        </p:blipFill>
        <p:spPr>
          <a:xfrm>
            <a:off x="1300680" y="147960"/>
            <a:ext cx="9806400" cy="6709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Picture 3"/>
          <p:cNvPicPr/>
          <p:nvPr/>
        </p:nvPicPr>
        <p:blipFill>
          <a:blip r:embed="rId2"/>
          <a:stretch/>
        </p:blipFill>
        <p:spPr>
          <a:xfrm>
            <a:off x="139680" y="0"/>
            <a:ext cx="8080560" cy="5715360"/>
          </a:xfrm>
          <a:prstGeom prst="rect">
            <a:avLst/>
          </a:prstGeom>
          <a:ln>
            <a:noFill/>
          </a:ln>
        </p:spPr>
      </p:pic>
      <p:pic>
        <p:nvPicPr>
          <p:cNvPr id="239" name="Picture 4"/>
          <p:cNvPicPr/>
          <p:nvPr/>
        </p:nvPicPr>
        <p:blipFill>
          <a:blip r:embed="rId3"/>
          <a:stretch/>
        </p:blipFill>
        <p:spPr>
          <a:xfrm>
            <a:off x="250200" y="649440"/>
            <a:ext cx="8480880" cy="5466600"/>
          </a:xfrm>
          <a:prstGeom prst="rect">
            <a:avLst/>
          </a:prstGeom>
          <a:ln>
            <a:noFill/>
          </a:ln>
        </p:spPr>
      </p:pic>
      <p:pic>
        <p:nvPicPr>
          <p:cNvPr id="240" name="Picture 5"/>
          <p:cNvPicPr/>
          <p:nvPr/>
        </p:nvPicPr>
        <p:blipFill>
          <a:blip r:embed="rId4"/>
          <a:stretch/>
        </p:blipFill>
        <p:spPr>
          <a:xfrm>
            <a:off x="250200" y="1582920"/>
            <a:ext cx="9913680" cy="509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Picture 1"/>
          <p:cNvPicPr/>
          <p:nvPr/>
        </p:nvPicPr>
        <p:blipFill>
          <a:blip r:embed="rId2"/>
          <a:stretch/>
        </p:blipFill>
        <p:spPr>
          <a:xfrm>
            <a:off x="574560" y="128880"/>
            <a:ext cx="11201760" cy="4005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838080" y="365040"/>
            <a:ext cx="10515240" cy="948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FFC000"/>
                </a:solidFill>
                <a:latin typeface="Trebuchet MS"/>
              </a:rPr>
              <a:t>Povratna informacija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735120" y="1313640"/>
            <a:ext cx="10515240" cy="49838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7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3300" b="1" strike="noStrike" spc="-1">
                <a:solidFill>
                  <a:srgbClr val="C0392B"/>
                </a:solidFill>
                <a:latin typeface="Trebuchet MS"/>
              </a:rPr>
              <a:t>1. Usmjerena na učenika</a:t>
            </a:r>
            <a:r>
              <a:rPr lang="en-US" sz="3300" b="0" strike="noStrike" spc="-1">
                <a:solidFill>
                  <a:srgbClr val="2980B9"/>
                </a:solidFill>
                <a:latin typeface="Trebuchet MS"/>
              </a:rPr>
              <a:t> -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  motivira učenika, pomaže učeniku pri stjecanju povjerenja u učitelja.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3300" b="1" strike="noStrike" spc="-1">
                <a:solidFill>
                  <a:srgbClr val="C0392B"/>
                </a:solidFill>
                <a:latin typeface="Trebuchet MS"/>
              </a:rPr>
              <a:t>2. Vrijeme davanja povratne informacije</a:t>
            </a:r>
            <a:r>
              <a:rPr lang="en-US" sz="3300" b="0" strike="noStrike" spc="-1">
                <a:solidFill>
                  <a:srgbClr val="C0392B"/>
                </a:solidFill>
                <a:latin typeface="Trebuchet MS"/>
              </a:rPr>
              <a:t> 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- neposredna povratna informacija učinkovita je i poželjna kod rješavanja takozvanih „lakših zadataka“. Često se primjenjuje pri usmenom odgovaranju koje podrazumijeva prisjećanje i navođenje točnih podataka, odnosno korisna je pri davanju povratnih informacija o poznavanju činjenica. Odgođena povratna informacija korisna je za zadatke koji su usmjereni na razmišljanje i procesuiranje. Ukoliko se radi o povratnoj informaciji o pisanome zadatku, učenik bi trebao dobiti povratnu informaciju već sljedeći sat.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3300" b="1" strike="noStrike" spc="-1">
                <a:solidFill>
                  <a:srgbClr val="C0392B"/>
                </a:solidFill>
                <a:latin typeface="Trebuchet MS"/>
              </a:rPr>
              <a:t>3. Korektivne povratne informacije</a:t>
            </a:r>
            <a:r>
              <a:rPr lang="en-US" sz="3300" b="1" strike="noStrike" spc="-1">
                <a:solidFill>
                  <a:srgbClr val="404040"/>
                </a:solidFill>
                <a:latin typeface="Trebuchet MS"/>
              </a:rPr>
              <a:t> - 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 </a:t>
            </a:r>
            <a:r>
              <a:rPr lang="en-US" sz="3300" b="1" strike="noStrike" spc="-1">
                <a:solidFill>
                  <a:srgbClr val="2980B9"/>
                </a:solidFill>
                <a:latin typeface="Trebuchet MS"/>
              </a:rPr>
              <a:t>eksplicitna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 povratna informacija primjenjuje se za označavanje i ispravljanje pogreške, na primjer kad se tijekom govorenja prekida učenika i ispravlja izgovor.</a:t>
            </a:r>
            <a:r>
              <a:rPr lang="en-US" sz="3300" b="1" strike="noStrike" spc="-1">
                <a:solidFill>
                  <a:srgbClr val="404040"/>
                </a:solidFill>
                <a:latin typeface="Trebuchet MS"/>
              </a:rPr>
              <a:t> </a:t>
            </a:r>
            <a:r>
              <a:rPr lang="en-US" sz="3300" b="1" strike="noStrike" spc="-1">
                <a:solidFill>
                  <a:srgbClr val="2980B9"/>
                </a:solidFill>
                <a:latin typeface="Trebuchet MS"/>
              </a:rPr>
              <a:t>Implicitna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 povratna informacija definirana je kao označavanje vrste pogreške bez ispravljanja. U pisanju se kao oblici indirektne povratne informacije mogu primijeniti oznake ili kodovi za ispravljanje. U govoru se mogu primijeniti različite strategije, npr. učitelj ponovi učenikovu rečenicu upitnim tonom („U prezentaciji sam koristio samo neke od izvora znanja koja sam koristio." ) ili kaže vrstu pogreške (Potrebno je navesti sve  izvore.) i daje učeniku dovoljno vremena za ispravljanje.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3300" b="1" strike="noStrike" spc="-1">
                <a:solidFill>
                  <a:srgbClr val="C0392B"/>
                </a:solidFill>
                <a:latin typeface="Trebuchet MS"/>
              </a:rPr>
              <a:t>4. Umjerena</a:t>
            </a:r>
            <a:r>
              <a:rPr lang="en-US" sz="3300" b="0" strike="noStrike" spc="-1">
                <a:solidFill>
                  <a:srgbClr val="C0392B"/>
                </a:solidFill>
                <a:latin typeface="Trebuchet MS"/>
              </a:rPr>
              <a:t> 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- ne previše, ne premalo, nije potrebno komentirati svaku pogrešku.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3300" b="1" strike="noStrike" spc="-1">
                <a:solidFill>
                  <a:srgbClr val="C0392B"/>
                </a:solidFill>
                <a:latin typeface="Trebuchet MS"/>
              </a:rPr>
              <a:t>5. Proaktivna</a:t>
            </a:r>
            <a:r>
              <a:rPr lang="en-US" sz="3300" b="0" strike="noStrike" spc="-1">
                <a:solidFill>
                  <a:srgbClr val="C0392B"/>
                </a:solidFill>
                <a:latin typeface="Trebuchet MS"/>
              </a:rPr>
              <a:t> 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- daje učiteljima uvid u sljedeće korake u poučavanju.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3300" b="1" strike="noStrike" spc="-1">
                <a:solidFill>
                  <a:srgbClr val="C0392B"/>
                </a:solidFill>
                <a:latin typeface="Trebuchet MS"/>
              </a:rPr>
              <a:t>6. Ciljana i konkretna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 - daje upute o tome kako i što poboljšati. "</a:t>
            </a:r>
            <a:r>
              <a:rPr lang="en-US" sz="3300" b="0" i="1" strike="noStrike" spc="-1">
                <a:solidFill>
                  <a:srgbClr val="404040"/>
                </a:solidFill>
                <a:latin typeface="Trebuchet MS"/>
              </a:rPr>
              <a:t>Dobro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" i "</a:t>
            </a:r>
            <a:r>
              <a:rPr lang="en-US" sz="3300" b="0" i="1" strike="noStrike" spc="-1">
                <a:solidFill>
                  <a:srgbClr val="404040"/>
                </a:solidFill>
                <a:latin typeface="Trebuchet MS"/>
              </a:rPr>
              <a:t>To je pogrešno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" nisu primjeri dobrih, specifičnih povratnih informacija. Lako možemo zamisliti učenike koji se pitaju: "Što bih trebao učiniti više ili manje sljedeći put?"  Učenik vjerojatno ne zna na što se odnosi "</a:t>
            </a:r>
            <a:r>
              <a:rPr lang="en-US" sz="3300" b="0" i="1" strike="noStrike" spc="-1">
                <a:solidFill>
                  <a:srgbClr val="404040"/>
                </a:solidFill>
                <a:latin typeface="Trebuchet MS"/>
              </a:rPr>
              <a:t>dobro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" ili "</a:t>
            </a:r>
            <a:r>
              <a:rPr lang="en-US" sz="3300" b="0" i="1" strike="noStrike" spc="-1">
                <a:solidFill>
                  <a:srgbClr val="404040"/>
                </a:solidFill>
                <a:latin typeface="Trebuchet MS"/>
              </a:rPr>
              <a:t>nije dobro</a:t>
            </a:r>
            <a:r>
              <a:rPr lang="en-US" sz="3300" b="0" strike="noStrike" spc="-1">
                <a:solidFill>
                  <a:srgbClr val="404040"/>
                </a:solidFill>
                <a:latin typeface="Trebuchet MS"/>
              </a:rPr>
              <a:t>".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33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Picture 2"/>
          <p:cNvPicPr/>
          <p:nvPr/>
        </p:nvPicPr>
        <p:blipFill>
          <a:blip r:embed="rId2"/>
          <a:stretch/>
        </p:blipFill>
        <p:spPr>
          <a:xfrm>
            <a:off x="366120" y="489240"/>
            <a:ext cx="10949040" cy="423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Picture 1"/>
          <p:cNvPicPr/>
          <p:nvPr/>
        </p:nvPicPr>
        <p:blipFill>
          <a:blip r:embed="rId2"/>
          <a:stretch/>
        </p:blipFill>
        <p:spPr>
          <a:xfrm>
            <a:off x="162000" y="1068840"/>
            <a:ext cx="12142440" cy="4829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917280" y="31212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Primjeri iz prakse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658440" y="2169720"/>
            <a:ext cx="8534160" cy="36147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6000"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Istraživački rad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- 1. faza - Geološka obilježja (Ispitivanje fizikalnih i kemijskih svojstava stijena) i određivanje geografskog smještaja i položaja - rad u paru</a:t>
            </a:r>
            <a:r>
              <a:t/>
            </a:r>
            <a:br/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- nedostaje vrsta, naziv i sastav minerala uzorka stijene, raspon tvrdoće, boja i sjaj</a:t>
            </a:r>
            <a:r>
              <a:t/>
            </a:r>
            <a:br/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- istraživački rad nije kod kuće dovršen te je slabo istražen nastanak, uporaba i obilježja stijene</a:t>
            </a:r>
            <a:r>
              <a:t/>
            </a:r>
            <a:br/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- učenice su djelomično savladale geološka obilježja prostora i uzoraka</a:t>
            </a:r>
            <a:r>
              <a:t/>
            </a:r>
            <a:br/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= broj bodova: 10,5/18</a:t>
            </a:r>
            <a:r>
              <a:t/>
            </a:r>
            <a:br/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Grupni rad - Aktualnosti seizmizma u svijetu - svi članovi grupe su vrlo jasno i sistematično pojasnili pojmove vezane uz temu seizmizma te metodom istraživanja internet stranica proizveli zaključke u načinima prevencije posljedica potresa.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46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765000" y="1053360"/>
            <a:ext cx="9143640" cy="9122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5400" b="0" strike="noStrike" spc="-1">
                <a:solidFill>
                  <a:srgbClr val="90C226"/>
                </a:solidFill>
                <a:latin typeface="Trebuchet MS"/>
              </a:rPr>
              <a:t>Primjeri iz prakse</a:t>
            </a:r>
            <a:endParaRPr lang="en-US" sz="5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765000" y="2292840"/>
            <a:ext cx="9143640" cy="3867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VKU - kvadratna jednadžba 7/10 učenica uglavnom dobro rješava kvadratnu jednadžbu i opisuje ovisnost rješenja kvadratne jednadžbe o diskriminanti, treba samo pripaziti na greške pri izvođenju računskih operacija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VZU - kvadratna funkcija 2/10 učenik dobro određuje nultočke, nije usvojio crtanje grafa kvadratne funkcije, određivanje tjemena, određivanje kvadratne funkcije iz poznatog tjemena i jedne zadane točke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</p:txBody>
      </p:sp>
      <p:pic>
        <p:nvPicPr>
          <p:cNvPr id="249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343440" y="266040"/>
            <a:ext cx="11414520" cy="103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5000"/>
              </a:lnSpc>
              <a:spcAft>
                <a:spcPts val="1001"/>
              </a:spcAft>
            </a:pPr>
            <a:r>
              <a:rPr lang="hr-HR" sz="1800" b="0" strike="noStrike" spc="-1">
                <a:solidFill>
                  <a:srgbClr val="002060"/>
                </a:solidFill>
                <a:latin typeface="Arial"/>
                <a:ea typeface="Calibri"/>
              </a:rPr>
              <a:t>od 9. do 12. mjeseca - uči s razumijevanjem, interes i pažnja na satu su dobri, pozorno sluša, radi uspješno i u paru i samostalno; uredno, točno i na vrijeme izvršava zadatke; prema kolegama iz razreda i prema nastavnici ponaša se pristojno i s poštovanjem</a:t>
            </a:r>
            <a:endParaRPr lang="hr-HR" sz="1800" b="0" strike="noStrike" spc="-1">
              <a:latin typeface="Arial"/>
            </a:endParaRPr>
          </a:p>
        </p:txBody>
      </p:sp>
      <p:sp>
        <p:nvSpPr>
          <p:cNvPr id="251" name="CustomShape 2"/>
          <p:cNvSpPr/>
          <p:nvPr/>
        </p:nvSpPr>
        <p:spPr>
          <a:xfrm>
            <a:off x="343440" y="1425240"/>
            <a:ext cx="112730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hr-HR" sz="1800" b="0" strike="noStrike" spc="-1">
                <a:solidFill>
                  <a:srgbClr val="2A5010"/>
                </a:solidFill>
                <a:latin typeface="Arial"/>
                <a:ea typeface="Calibri"/>
              </a:rPr>
              <a:t>Zadatci: Djelomično rješava problem vezan uz princip rada hidrauličke dizalice: 70%. Preporuka: pažljivije čitati tekst zadatka</a:t>
            </a:r>
            <a:endParaRPr lang="hr-HR" sz="1800" b="0" strike="noStrike" spc="-1">
              <a:latin typeface="Arial"/>
            </a:endParaRPr>
          </a:p>
        </p:txBody>
      </p:sp>
      <p:sp>
        <p:nvSpPr>
          <p:cNvPr id="252" name="CustomShape 3"/>
          <p:cNvSpPr/>
          <p:nvPr/>
        </p:nvSpPr>
        <p:spPr>
          <a:xfrm>
            <a:off x="343440" y="2108520"/>
            <a:ext cx="11414520" cy="13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5000"/>
              </a:lnSpc>
              <a:spcAft>
                <a:spcPts val="1001"/>
              </a:spcAft>
            </a:pPr>
            <a:r>
              <a:rPr lang="hr-HR" sz="1800" b="0" strike="noStrike" spc="-1">
                <a:solidFill>
                  <a:srgbClr val="002060"/>
                </a:solidFill>
                <a:latin typeface="Arial"/>
                <a:ea typeface="Calibri"/>
              </a:rPr>
              <a:t>Operacije sa skupovima: Prepoznaje disjuntkne skupove, određuje kardinalni broj skupa i kardinalni broj razlike skupova, određuje skup koji sa zadanim ima zajedničke elemente i zadani kardinalni broj (tj sistematizira pojedinačne situacije da bi došla do točnog rješenja), točno određuje presjek, uniju i razliku skupova, prepoznaje da je skup prirodnih brojeva podskup skupa cijelih brojeva 9/9</a:t>
            </a:r>
            <a:endParaRPr lang="hr-HR" sz="1800" b="0" strike="noStrike" spc="-1">
              <a:latin typeface="Arial"/>
            </a:endParaRPr>
          </a:p>
        </p:txBody>
      </p:sp>
      <p:sp>
        <p:nvSpPr>
          <p:cNvPr id="253" name="CustomShape 4"/>
          <p:cNvSpPr/>
          <p:nvPr/>
        </p:nvSpPr>
        <p:spPr>
          <a:xfrm>
            <a:off x="343440" y="3475080"/>
            <a:ext cx="11581920" cy="13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5000"/>
              </a:lnSpc>
              <a:spcAft>
                <a:spcPts val="1001"/>
              </a:spcAft>
            </a:pPr>
            <a:r>
              <a:rPr lang="hr-HR" sz="1800" b="0" strike="noStrike" spc="-1">
                <a:solidFill>
                  <a:srgbClr val="2A5010"/>
                </a:solidFill>
                <a:latin typeface="Arial"/>
                <a:ea typeface="Calibri"/>
              </a:rPr>
              <a:t>Operacije sa skupovima: Ne prepoznaje disjuntkne skupove, ne određuje kardinalni broj skupa i kardinalni broj razlike skupova, ne određuje skup koji sa zadanim ima zajedničke elemente i zadani kardinalni broj (tj ne sistematizira pojedinačne situacije da bi došla do točnog rješenja), djelomično točno određuje presjek, uniju i razliku skupova, prepoznaje da je skup cijelih brojeva podskup skupa racionalnih brojeva : 2/9</a:t>
            </a:r>
            <a:endParaRPr lang="hr-H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284400" y="642240"/>
            <a:ext cx="10263960" cy="502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000000"/>
                </a:solidFill>
                <a:latin typeface="Trebuchet MS"/>
              </a:rPr>
              <a:t>Učenica traži dodatna objašnjenja i postavlja pitanja vezana za sadržaje koji nisu predviđeni kurikulumom. Ima razvijen pozitivan odnos prema radu i znanstvenim spoznajama. Pokazuje motiviranost za samoobrazovanje. Pokazuje izuzetan stupanj samostalnosti u objašnjavanju i primjeni matematičkih zakonitost. Bez teškoća rješava problemske zadatke. Ima razvijeno kritičko mišljenje.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000000"/>
                </a:solidFill>
                <a:latin typeface="Trebuchet MS"/>
              </a:rPr>
              <a:t>Sposoban je za samostalno učenje sadržaja, ali s pomanjkanjem interesa. Razumije, ali ne zna obrazložiti odgovarajuće matematičke zakonitosti.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000000"/>
                </a:solidFill>
                <a:latin typeface="Trebuchet MS"/>
              </a:rPr>
              <a:t>Učenica je tijekom nastave online pokazala ozbiljan pristup radu. Redovito je slala sve domaće zadaće na vrijeme te pomagala kolegama pri rješavanju istih.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000000"/>
                </a:solidFill>
                <a:latin typeface="Trebuchet MS"/>
              </a:rPr>
              <a:t>VZU - učenik predao prvu domaću zadaću, zadaci točno riješeni no potrebno je izvježbati tehniku deriviranja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000000"/>
                </a:solidFill>
                <a:latin typeface="Trebuchet MS"/>
              </a:rPr>
              <a:t>učenik rado uči uspoređivanjem i otkrivanjem novoga, sudjeluje u raspravi prilikom učenja novoga gradiva, prepoznaje relevantne elemente problema i naslućuje metode rješavanja, dobro zaključuje i argumentira uz pomoć nastavnice</a:t>
            </a:r>
            <a:endParaRPr lang="hr-H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1"/>
          <p:cNvSpPr/>
          <p:nvPr/>
        </p:nvSpPr>
        <p:spPr>
          <a:xfrm>
            <a:off x="875880" y="978840"/>
            <a:ext cx="10135440" cy="2833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hr-HR" sz="1800" b="0" strike="noStrike" spc="-1">
                <a:solidFill>
                  <a:srgbClr val="000000"/>
                </a:solidFill>
                <a:latin typeface="Trebuchet MS"/>
              </a:rPr>
              <a:t>Literatura</a:t>
            </a: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000000"/>
                </a:solidFill>
                <a:latin typeface="Trebuchet MS"/>
              </a:rPr>
              <a:t>Grupa autora,,Opisno praćenje i ocjenjivanje’’,Profil 2010, Zagreb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2"/>
              </a:rPr>
              <a:t> </a:t>
            </a: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2"/>
              </a:rPr>
              <a:t>opisno praćenje i ocjenjivanje</a:t>
            </a: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2"/>
              </a:rPr>
              <a:t>https</a:t>
            </a: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2"/>
              </a:rPr>
              <a:t>://skolazazivot.hr/upute-za-vrednovanje-i-ocjenjivanje-tijekom-nastave-na-daljinu</a:t>
            </a: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2"/>
              </a:rPr>
              <a:t>/</a:t>
            </a:r>
            <a:r>
              <a:rPr lang="hr-HR" sz="1800" b="0" strike="noStrike" spc="-1">
                <a:solidFill>
                  <a:srgbClr val="000000"/>
                </a:solidFill>
                <a:latin typeface="Trebuchet MS"/>
              </a:rPr>
              <a:t> (od 2.6.2020.)</a:t>
            </a: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3"/>
              </a:rPr>
              <a:t>https://</a:t>
            </a: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3"/>
              </a:rPr>
              <a:t>narodne-novine.nn.hr/clanci/sluzbeni/2019_01_10_209.html</a:t>
            </a: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4"/>
              </a:rPr>
              <a:t>https://narodne-novine.nn.hr/clanci/sluzbeni/2019_01_7_146.html</a:t>
            </a:r>
            <a:endParaRPr lang="hr-H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hr-HR" sz="1800" b="0" u="sng" strike="noStrike" spc="-1">
                <a:solidFill>
                  <a:srgbClr val="99CA3C"/>
                </a:solidFill>
                <a:uFillTx/>
                <a:latin typeface="Trebuchet MS"/>
                <a:hlinkClick r:id="rId5"/>
              </a:rPr>
              <a:t>https://uciteljihr-my.sharepoint.com/personal/edukacije_ucitelji_hr/_layouts/15/Doc.aspx?sourcedoc={bdfe7b30-2a78-4f8b-8aa8-2b961f5ef90f}&amp;action=view&amp;wd=target%28Uvod.one%7C96fd3d9a-f3ff-476f-8717-744664858ece%2FBilje%C5%A1ke%20o%20u%C4%8Deniku%7Cf20f622a-2965-42e6-bde5-55f146a2aa87%2F%29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2215080" y="1609920"/>
            <a:ext cx="7649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000000"/>
                </a:solidFill>
                <a:latin typeface="Trebuchet MS"/>
              </a:rPr>
              <a:t>Zahvaljujemo na pažnji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257" name="Slika 3"/>
          <p:cNvPicPr/>
          <p:nvPr/>
        </p:nvPicPr>
        <p:blipFill>
          <a:blip r:embed="rId2"/>
          <a:stretch/>
        </p:blipFill>
        <p:spPr>
          <a:xfrm>
            <a:off x="1498320" y="3032280"/>
            <a:ext cx="4781160" cy="2773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838080" y="365040"/>
            <a:ext cx="10515240" cy="2683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latin typeface="Trebuchet MS"/>
              </a:rPr>
              <a:t>Bilješke</a:t>
            </a:r>
            <a:r>
              <a:rPr lang="en-US" sz="3600" b="0" strike="noStrike" spc="-1">
                <a:solidFill>
                  <a:srgbClr val="FFC000"/>
                </a:solidFill>
                <a:latin typeface="Trebuchet MS"/>
              </a:rPr>
              <a:t> o praćenju učenikova rada trebaju biti poticajne i konstruktivne kako bi podigle učenikovo samopouzdanje te potakle ga na daljnji napredak u radu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696600" y="3049200"/>
            <a:ext cx="10515240" cy="2874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POTREBNO JE ISTAKNUTI: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Učenikov uspjeh i pozitivna obilježja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Aktivnosti u kojima je uspješan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Sadržaje za koje pokazuje interes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Aktivnosti u kojima se ističe i postiže najbolje rezultate</a:t>
            </a:r>
          </a:p>
        </p:txBody>
      </p:sp>
      <p:pic>
        <p:nvPicPr>
          <p:cNvPr id="175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1523880" y="1122480"/>
            <a:ext cx="9143640" cy="1581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90C226"/>
                </a:solidFill>
                <a:latin typeface="Trebuchet MS"/>
              </a:rPr>
              <a:t>Učenikov uspjeh i pozitivna obilježja</a:t>
            </a:r>
            <a:endParaRPr lang="en-US" sz="4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1523880" y="2975040"/>
            <a:ext cx="9143640" cy="22824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Istaknuti uspjehe postignute na školskim/županijskim i ostalim natjecanjima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Ostvarila/o najveći broj bodova u inicijalnom/pisanom radu/ispitu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Ima najmanji broj pogrešaka u ispitu u razredu/ od svih učenika paralelnih razred</a:t>
            </a:r>
            <a:endParaRPr lang="hr-HR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Arial"/>
              <a:buChar char="•"/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Napisala/o najbolju domaću zadaću</a:t>
            </a:r>
            <a:endParaRPr lang="hr-HR" sz="1800" b="0" strike="noStrike" spc="-1">
              <a:latin typeface="Arial"/>
            </a:endParaRPr>
          </a:p>
        </p:txBody>
      </p:sp>
      <p:pic>
        <p:nvPicPr>
          <p:cNvPr id="178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818640" y="1821240"/>
            <a:ext cx="9143640" cy="13629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4000"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90C226"/>
                </a:solidFill>
                <a:latin typeface="Trebuchet MS"/>
              </a:rPr>
              <a:t>Opisna ocjena treba upućivati i na ono što još treba razvijati</a:t>
            </a:r>
            <a:endParaRPr lang="en-US" sz="4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8500" lnSpcReduction="100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r-HR" sz="3600" b="0" strike="noStrike" spc="-1">
                <a:solidFill>
                  <a:srgbClr val="808080"/>
                </a:solidFill>
                <a:latin typeface="Trebuchet MS"/>
              </a:rPr>
              <a:t>Također mora izražavati stupanj napredovanja učenika/ce u odnosu na početak školske godine/polugodišta i sl. 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81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684360" y="29484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t/>
            </a:r>
            <a:br/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BILJEŠKE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92D050"/>
                </a:solidFill>
                <a:latin typeface="Trebuchet MS"/>
              </a:rPr>
              <a:t>BILJEŠKE O SPOSOBNOSTIMA UČENIKA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C00000"/>
                </a:solidFill>
                <a:latin typeface="Trebuchet MS"/>
              </a:rPr>
              <a:t>BILJEŠKE O ODNOSU PREMA RADU I PONAŠANJU NA SATU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002060"/>
                </a:solidFill>
                <a:latin typeface="Trebuchet MS"/>
              </a:rPr>
              <a:t>BILJEŠKE O INTERESIMA I STAVOVIMA</a:t>
            </a: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84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528840" y="41580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t/>
            </a:r>
            <a:br/>
            <a:r>
              <a:rPr lang="en-US" sz="3600" b="0" strike="noStrike" spc="-1">
                <a:solidFill>
                  <a:srgbClr val="92D050"/>
                </a:solidFill>
                <a:latin typeface="Trebuchet MS"/>
              </a:rPr>
              <a:t>BILJEŠKE O SPOSOBNOSTIMA UČENIKA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UČENIK IMA /POKAZUJE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JEZIČNO IZRAŽAVANJE</a:t>
            </a:r>
          </a:p>
        </p:txBody>
      </p:sp>
      <p:pic>
        <p:nvPicPr>
          <p:cNvPr id="187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779040" y="609840"/>
            <a:ext cx="8534160" cy="1506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92D050"/>
                </a:solidFill>
                <a:latin typeface="Trebuchet MS"/>
              </a:rPr>
              <a:t>BILJEŠKE O SPOSOBNOSTIMA UČENIKA</a:t>
            </a:r>
            <a:r>
              <a:t/>
            </a:r>
            <a:br/>
            <a:r>
              <a:rPr lang="en-US" sz="3600" b="0" strike="noStrike" spc="-1">
                <a:solidFill>
                  <a:srgbClr val="90C226"/>
                </a:solidFill>
                <a:latin typeface="Trebuchet MS"/>
              </a:rPr>
              <a:t>Učenik ima/pokazuje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667080" y="2687040"/>
            <a:ext cx="8534160" cy="3614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snažnu unutarnju motivaciju za usvajanje matematičkih sadržaja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pokazuje znatiželju i zanimanje za matematičko gradivo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sigurno znanje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bogato predznanje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izrazitu mentalnu kondiciju.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izuzetan stupanj samostalnosti u objašnjavanju i primjeni matematičkih zakonitosti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Ima/nema razvijeno kritičko mišljenje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90" name="Slika 3"/>
          <p:cNvPicPr/>
          <p:nvPr/>
        </p:nvPicPr>
        <p:blipFill>
          <a:blip r:embed="rId2"/>
          <a:stretch/>
        </p:blipFill>
        <p:spPr>
          <a:xfrm>
            <a:off x="9841680" y="4647240"/>
            <a:ext cx="1622520" cy="1589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1280</TotalTime>
  <Words>1528</Words>
  <Application>Microsoft Office PowerPoint</Application>
  <PresentationFormat>Widescreen</PresentationFormat>
  <Paragraphs>186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Calibri</vt:lpstr>
      <vt:lpstr>DejaVu Sans</vt:lpstr>
      <vt:lpstr>StarSymbol</vt:lpstr>
      <vt:lpstr>Symbol</vt:lpstr>
      <vt:lpstr>Times New Roman</vt:lpstr>
      <vt:lpstr>Trebuchet MS</vt:lpstr>
      <vt:lpstr>Wingdings</vt:lpstr>
      <vt:lpstr>Wingdings 3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OPISNO PRAĆENJE I OCJENJIVANJE</dc:title>
  <dc:subject/>
  <dc:creator>Milvana</dc:creator>
  <dc:description/>
  <cp:lastModifiedBy>Milvana</cp:lastModifiedBy>
  <cp:revision>65</cp:revision>
  <dcterms:created xsi:type="dcterms:W3CDTF">2020-03-02T18:28:29Z</dcterms:created>
  <dcterms:modified xsi:type="dcterms:W3CDTF">2020-06-12T20:00:26Z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Široki zaslon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37</vt:i4>
  </property>
</Properties>
</file>