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71" r:id="rId14"/>
    <p:sldId id="274" r:id="rId15"/>
    <p:sldId id="273" r:id="rId16"/>
    <p:sldId id="277" r:id="rId17"/>
    <p:sldId id="278" r:id="rId18"/>
    <p:sldId id="279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ita.grguric@skole.hr" initials="a" lastIdx="3" clrIdx="0">
    <p:extLst>
      <p:ext uri="{19B8F6BF-5375-455C-9EA6-DF929625EA0E}">
        <p15:presenceInfo xmlns:p15="http://schemas.microsoft.com/office/powerpoint/2012/main" userId="anita.grguric@skole.h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xmlns="" id="{5977D402-84F3-45B4-B172-BA3E174FF9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01E275B8-23DF-4000-8F82-8BD9AF94F0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F6EE1-4A91-433C-B931-06D90D418D23}" type="datetimeFigureOut">
              <a:rPr lang="hr-HR" smtClean="0"/>
              <a:t>12.6.2020.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xmlns="" id="{79689681-DF2A-4A80-8FAB-F3BB66832F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A7C396EB-FDF7-47BA-8EE7-B082E8A2DB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9BB9F-1F46-4051-8BC3-AC4E22A60C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443530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F8031-FA58-4992-8BC8-CA0D57D48DF0}" type="datetimeFigureOut">
              <a:rPr lang="hr-HR" smtClean="0"/>
              <a:t>12.6.2020.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E43B2-8D11-4955-B6F5-B10639769B9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870663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Moji (3.razred opći) su imali log-psiho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E43B2-8D11-4955-B6F5-B10639769B97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8353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E43B2-8D11-4955-B6F5-B10639769B97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426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E43B2-8D11-4955-B6F5-B10639769B97}" type="slidenum">
              <a:rPr lang="hr-HR" smtClean="0"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4267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r-Latn-RS"/>
              <a:t>3. lipnja 2020.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Prva riječka hrvatska gimnazija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598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/>
              <a:t>3. lipnja 2020.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Prva riječka hrvatska gimnazija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94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/>
              <a:t>3. lipnja 2020.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Prva riječka hrvatska gimnazija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56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/>
              <a:t>3. lipnja 2020.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Prva riječka hrvatska gimnazija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75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/>
              <a:t>3. lipnja 2020.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Prva riječka hrvatska gimnazija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485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/>
              <a:t>3. lipnja 2020.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Prva riječka hrvatska gimnazija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962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/>
              <a:t>3. lipnja 2020.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Prva riječka hrvatska gimnazija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44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/>
              <a:t>3. lipnja 2020.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Prva riječka hrvatska gimnazija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/>
              <a:t>3. lipnja 2020.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Prva riječka hrvatska gimnazija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439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/>
              <a:t>3. lipnja 2020.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Prva riječka hrvatska gimnazija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76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RS"/>
              <a:t>3. lipnja 2020.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Prva riječka hrvatska gimnazija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34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sr-Latn-RS"/>
              <a:t>3. lipnja 2020.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Prva riječka hrvatska gimnazija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715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material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izlazna%20kartica.doc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ZY3oS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bit.ly/2XypJTX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62AE8E50-35D4-4D5A-A4BB-168CBB027D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6">
            <a:extLst>
              <a:ext uri="{FF2B5EF4-FFF2-40B4-BE49-F238E27FC236}">
                <a16:creationId xmlns:a16="http://schemas.microsoft.com/office/drawing/2014/main" xmlns="" id="{C37D1D6D-17D8-4296-B000-665D1892D0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B26E892-1320-40AA-9CA1-246721C187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209F1C18-0FA8-4AC7-8DDC-F2BF5FDB74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3224" y="1105351"/>
            <a:ext cx="6353967" cy="3023981"/>
          </a:xfrm>
        </p:spPr>
        <p:txBody>
          <a:bodyPr anchor="b">
            <a:normAutofit/>
          </a:bodyPr>
          <a:lstStyle/>
          <a:p>
            <a:pPr algn="ctr"/>
            <a:r>
              <a:rPr lang="hr-HR" sz="4800" dirty="0">
                <a:solidFill>
                  <a:schemeClr val="tx1"/>
                </a:solidFill>
              </a:rPr>
              <a:t>naša iskustva </a:t>
            </a:r>
            <a:br>
              <a:rPr lang="hr-HR" sz="4800" dirty="0">
                <a:solidFill>
                  <a:schemeClr val="tx1"/>
                </a:solidFill>
              </a:rPr>
            </a:br>
            <a:r>
              <a:rPr lang="hr-HR" sz="4800" dirty="0">
                <a:solidFill>
                  <a:schemeClr val="tx1"/>
                </a:solidFill>
              </a:rPr>
              <a:t>u školi za život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xmlns="" id="{2E6AAB49-E15C-45D7-B81E-A2228040D2B3}"/>
              </a:ext>
            </a:extLst>
          </p:cNvPr>
          <p:cNvSpPr txBox="1"/>
          <p:nvPr/>
        </p:nvSpPr>
        <p:spPr>
          <a:xfrm>
            <a:off x="4713224" y="4297556"/>
            <a:ext cx="6353968" cy="1433391"/>
          </a:xfrm>
          <a:prstGeom prst="rect">
            <a:avLst/>
          </a:prstGeom>
        </p:spPr>
        <p:txBody>
          <a:bodyPr rtlCol="0" anchor="t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r-HR" sz="2000" dirty="0"/>
              <a:t>Zlatka </a:t>
            </a:r>
            <a:r>
              <a:rPr lang="hr-HR" sz="2000" dirty="0" err="1"/>
              <a:t>Miculinić</a:t>
            </a:r>
            <a:r>
              <a:rPr lang="hr-HR" sz="2000" dirty="0"/>
              <a:t> </a:t>
            </a:r>
            <a:r>
              <a:rPr lang="hr-HR" sz="2000" dirty="0" err="1"/>
              <a:t>Mance</a:t>
            </a:r>
            <a:r>
              <a:rPr lang="hr-HR" sz="2000" dirty="0"/>
              <a:t> i Anita Grgurić</a:t>
            </a:r>
          </a:p>
          <a:p>
            <a:pPr algn="ctr">
              <a:spcAft>
                <a:spcPts val="600"/>
              </a:spcAft>
            </a:pPr>
            <a:endParaRPr lang="hr-HR" sz="2000" dirty="0"/>
          </a:p>
          <a:p>
            <a:pPr algn="ctr">
              <a:spcAft>
                <a:spcPts val="600"/>
              </a:spcAft>
            </a:pPr>
            <a:r>
              <a:rPr lang="hr-HR" sz="2000" dirty="0"/>
              <a:t>Prva riječka hrvatska gimnazija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C9A1F79C-E4D1-4AAE-BA11-3A09005252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C170DF7D-4686-4BD5-A9CD-C896492846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10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25887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projektni tjedni – primjeri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F20EFE33-30CB-4FE0-AE76-1AF19E0E958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82910" y="1492190"/>
            <a:ext cx="4747090" cy="1656265"/>
          </a:xfrm>
          <a:prstGeom prst="rect">
            <a:avLst/>
          </a:prstGeom>
        </p:spPr>
      </p:pic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3F7E3C62-90C3-42C7-AE70-66C7E9331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9492" y="306878"/>
            <a:ext cx="6899433" cy="448817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Vektori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opis aktivnosti: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motivacijska priča 5-10 min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rad u paru (posebno elementi vektora, zbrajanje vektora, rad na tabletu) 105-110 min</a:t>
            </a:r>
          </a:p>
          <a:p>
            <a:pPr marL="571500" indent="-571500">
              <a:buFont typeface="+mj-lt"/>
              <a:buAutoNum type="romanLcPeriod"/>
            </a:pPr>
            <a:r>
              <a:rPr lang="hr-HR" sz="3200" dirty="0"/>
              <a:t>po potrebi uz pomoć oba nastavnika</a:t>
            </a:r>
          </a:p>
          <a:p>
            <a:pPr marL="571500" indent="-571500">
              <a:buFont typeface="+mj-lt"/>
              <a:buAutoNum type="romanLcPeriod"/>
            </a:pPr>
            <a:r>
              <a:rPr lang="hr-HR" sz="3200" dirty="0"/>
              <a:t>matematika - korišteni materijali </a:t>
            </a:r>
            <a:r>
              <a:rPr lang="hr-HR" sz="3200" dirty="0">
                <a:hlinkClick r:id="rId3"/>
              </a:rPr>
              <a:t>https://www.geogebra.org/materials</a:t>
            </a:r>
            <a:r>
              <a:rPr lang="hr-HR" sz="3200" dirty="0"/>
              <a:t> </a:t>
            </a:r>
          </a:p>
          <a:p>
            <a:pPr marL="571500" indent="-571500">
              <a:buFont typeface="+mj-lt"/>
              <a:buAutoNum type="romanLcPeriod"/>
            </a:pPr>
            <a:endParaRPr lang="hr-HR" sz="3200" dirty="0"/>
          </a:p>
          <a:p>
            <a:pPr marL="514350" indent="-514350">
              <a:buFont typeface="+mj-lt"/>
              <a:buAutoNum type="alphaLcParenR"/>
            </a:pPr>
            <a:endParaRPr lang="hr-HR" sz="3200" dirty="0"/>
          </a:p>
          <a:p>
            <a:pPr marL="0" indent="0">
              <a:buNone/>
            </a:pPr>
            <a:endParaRPr lang="hr-HR" sz="3200" dirty="0"/>
          </a:p>
          <a:p>
            <a:pPr marL="0" indent="0">
              <a:buNone/>
            </a:pPr>
            <a:endParaRPr lang="hr-HR" sz="3200" dirty="0"/>
          </a:p>
        </p:txBody>
      </p:sp>
      <p:pic>
        <p:nvPicPr>
          <p:cNvPr id="18" name="Slika 17">
            <a:extLst>
              <a:ext uri="{FF2B5EF4-FFF2-40B4-BE49-F238E27FC236}">
                <a16:creationId xmlns:a16="http://schemas.microsoft.com/office/drawing/2014/main" xmlns="" id="{D7032ADE-4E85-4DBA-88AE-D9ECDF1611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3995" y="3169411"/>
            <a:ext cx="5135749" cy="1367393"/>
          </a:xfrm>
          <a:prstGeom prst="rect">
            <a:avLst/>
          </a:prstGeom>
        </p:spPr>
      </p:pic>
      <p:cxnSp>
        <p:nvCxnSpPr>
          <p:cNvPr id="9" name="Ravni poveznik sa strelicom 8">
            <a:extLst>
              <a:ext uri="{FF2B5EF4-FFF2-40B4-BE49-F238E27FC236}">
                <a16:creationId xmlns:a16="http://schemas.microsoft.com/office/drawing/2014/main" xmlns="" id="{0072F84F-F487-4130-BAB4-63221A969923}"/>
              </a:ext>
            </a:extLst>
          </p:cNvPr>
          <p:cNvCxnSpPr>
            <a:cxnSpLocks/>
          </p:cNvCxnSpPr>
          <p:nvPr/>
        </p:nvCxnSpPr>
        <p:spPr>
          <a:xfrm>
            <a:off x="5662814" y="1670459"/>
            <a:ext cx="1268528" cy="545148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939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projektni tjedni – primjeri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12BDD3D0-80D8-4B17-BBD0-894C18713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41862" y="0"/>
            <a:ext cx="4747090" cy="165626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3F7E3C62-90C3-42C7-AE70-66C7E9331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603735"/>
            <a:ext cx="9297324" cy="44881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Vektori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samostalni rad (primjeri, rad u bilježnici i na tabletu)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izlazna kartica 20 min (fizika – online kviz, matematika – </a:t>
            </a:r>
            <a:r>
              <a:rPr lang="hr-HR" sz="3200" dirty="0">
                <a:hlinkClick r:id="rId3" action="ppaction://hlinkfile"/>
              </a:rPr>
              <a:t>radni listić</a:t>
            </a:r>
            <a:r>
              <a:rPr lang="hr-HR" sz="3200" dirty="0"/>
              <a:t>)</a:t>
            </a:r>
          </a:p>
          <a:p>
            <a:pPr marL="0" indent="0">
              <a:buNone/>
            </a:pPr>
            <a:endParaRPr lang="hr-HR" sz="3200" dirty="0"/>
          </a:p>
          <a:p>
            <a:pPr marL="0" indent="0">
              <a:buNone/>
            </a:pPr>
            <a:endParaRPr lang="hr-HR" sz="3200" dirty="0"/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xmlns="" id="{6FB593CE-747A-4AB8-878E-2F29130164E4}"/>
              </a:ext>
            </a:extLst>
          </p:cNvPr>
          <p:cNvSpPr txBox="1"/>
          <p:nvPr/>
        </p:nvSpPr>
        <p:spPr>
          <a:xfrm>
            <a:off x="4002375" y="3102566"/>
            <a:ext cx="7704944" cy="1367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Luka vuče kolica silom 5N prema sjeveru, a Sara 7N prema jugu. Kolika je ukupna sila na kolica?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Avion leti brzinom 80 m/s u smjeru S, vjetar puše 60 m/s I. Odredi smjer i brzinu aviona.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Grafika 10" descr="Avion">
            <a:extLst>
              <a:ext uri="{FF2B5EF4-FFF2-40B4-BE49-F238E27FC236}">
                <a16:creationId xmlns:a16="http://schemas.microsoft.com/office/drawing/2014/main" xmlns="" id="{C6FFA3B4-B419-4F4C-A4B1-ECB9DE2C2C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3669563">
            <a:off x="2860299" y="3314916"/>
            <a:ext cx="914400" cy="914400"/>
          </a:xfrm>
          <a:prstGeom prst="rect">
            <a:avLst/>
          </a:prstGeom>
        </p:spPr>
      </p:pic>
      <p:pic>
        <p:nvPicPr>
          <p:cNvPr id="14" name="Slika 13">
            <a:extLst>
              <a:ext uri="{FF2B5EF4-FFF2-40B4-BE49-F238E27FC236}">
                <a16:creationId xmlns:a16="http://schemas.microsoft.com/office/drawing/2014/main" xmlns="" id="{6365363F-CDD2-4B2E-9B59-930104D3D4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84266" y="4795552"/>
            <a:ext cx="5135749" cy="136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144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projektni tjedni – primjeri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83417EDC-BBF9-43CB-9072-21C695DF78C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00000" y="180000"/>
            <a:ext cx="4747090" cy="1656265"/>
          </a:xfrm>
          <a:prstGeom prst="rect">
            <a:avLst/>
          </a:prstGeom>
        </p:spPr>
      </p:pic>
      <p:pic>
        <p:nvPicPr>
          <p:cNvPr id="16" name="Slika 15">
            <a:extLst>
              <a:ext uri="{FF2B5EF4-FFF2-40B4-BE49-F238E27FC236}">
                <a16:creationId xmlns:a16="http://schemas.microsoft.com/office/drawing/2014/main" xmlns="" id="{6D7261AD-B0E8-4344-9EE3-9D3BE06C0A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6251" y="4836605"/>
            <a:ext cx="5135749" cy="1367393"/>
          </a:xfrm>
          <a:prstGeom prst="rect">
            <a:avLst/>
          </a:prstGeom>
        </p:spPr>
      </p:pic>
      <p:sp>
        <p:nvSpPr>
          <p:cNvPr id="10" name="Rezervirano mjesto sadržaja 3">
            <a:extLst>
              <a:ext uri="{FF2B5EF4-FFF2-40B4-BE49-F238E27FC236}">
                <a16:creationId xmlns:a16="http://schemas.microsoft.com/office/drawing/2014/main" xmlns="" id="{6EB83F77-EAB0-43FD-B19B-174268AED332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7070031" cy="290369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sz="3200" dirty="0"/>
              <a:t>Ekološki otisak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3200" dirty="0"/>
              <a:t> 1. razred, Hrvatski jezik i Matematika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3200" dirty="0"/>
              <a:t> </a:t>
            </a:r>
            <a:r>
              <a:rPr lang="hr-HR" sz="3200" dirty="0" err="1"/>
              <a:t>Međupredmetna</a:t>
            </a:r>
            <a:r>
              <a:rPr lang="hr-HR" sz="3200" dirty="0"/>
              <a:t> tema – Održivi razvoj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3200" dirty="0"/>
              <a:t> vrijeme provedbe: 2 sata, veljača</a:t>
            </a:r>
          </a:p>
          <a:p>
            <a:pPr marL="0" indent="0">
              <a:buNone/>
            </a:pPr>
            <a:endParaRPr lang="hr-HR" sz="3200" dirty="0"/>
          </a:p>
          <a:p>
            <a:pPr marL="0" indent="0">
              <a:buFont typeface="Tw Cen MT" panose="020B0602020104020603" pitchFamily="34" charset="0"/>
              <a:buNone/>
            </a:pPr>
            <a:endParaRPr lang="hr-HR" sz="3200" dirty="0"/>
          </a:p>
        </p:txBody>
      </p:sp>
      <p:pic>
        <p:nvPicPr>
          <p:cNvPr id="18" name="Slika 17" descr="Vidi izvornu sliku">
            <a:extLst>
              <a:ext uri="{FF2B5EF4-FFF2-40B4-BE49-F238E27FC236}">
                <a16:creationId xmlns:a16="http://schemas.microsoft.com/office/drawing/2014/main" xmlns="" id="{915AF29A-E828-44F3-A6CA-5AEDFF28F8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0031" y="2046902"/>
            <a:ext cx="2568887" cy="241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749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projektni tjedni – primjeri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B4A40D30-C579-439B-9EDA-8DC8D954133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00000" y="180000"/>
            <a:ext cx="4747090" cy="1656265"/>
          </a:xfrm>
          <a:prstGeom prst="rect">
            <a:avLst/>
          </a:prstGeom>
        </p:spPr>
      </p:pic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3F7E3C62-90C3-42C7-AE70-66C7E9331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718550"/>
            <a:ext cx="7038671" cy="3513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200" dirty="0"/>
              <a:t>Ekološki otisak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3200" dirty="0"/>
              <a:t> ključni pojmovi: održivi razvoj, 					zaštita okoliša, 					osnaživanje pojedinca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3200" dirty="0"/>
              <a:t> ishodi učenja (HJ/Mat)</a:t>
            </a:r>
          </a:p>
          <a:p>
            <a:pPr marL="0" indent="0">
              <a:buNone/>
            </a:pPr>
            <a:endParaRPr lang="hr-HR" sz="3200" dirty="0"/>
          </a:p>
          <a:p>
            <a:pPr marL="0" indent="0">
              <a:buNone/>
            </a:pPr>
            <a:endParaRPr lang="hr-HR" sz="3200" dirty="0"/>
          </a:p>
        </p:txBody>
      </p:sp>
      <p:pic>
        <p:nvPicPr>
          <p:cNvPr id="18" name="Slika 17">
            <a:extLst>
              <a:ext uri="{FF2B5EF4-FFF2-40B4-BE49-F238E27FC236}">
                <a16:creationId xmlns:a16="http://schemas.microsoft.com/office/drawing/2014/main" xmlns="" id="{D0C31914-8DDC-42EE-9EC8-5E805A493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3995" y="3169411"/>
            <a:ext cx="5135749" cy="136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051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projektni tjedni – primjeri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F20EFE33-30CB-4FE0-AE76-1AF19E0E958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00000" y="180000"/>
            <a:ext cx="4747090" cy="1656265"/>
          </a:xfrm>
          <a:prstGeom prst="rect">
            <a:avLst/>
          </a:prstGeom>
        </p:spPr>
      </p:pic>
      <p:pic>
        <p:nvPicPr>
          <p:cNvPr id="18" name="Slika 17">
            <a:extLst>
              <a:ext uri="{FF2B5EF4-FFF2-40B4-BE49-F238E27FC236}">
                <a16:creationId xmlns:a16="http://schemas.microsoft.com/office/drawing/2014/main" xmlns="" id="{D7032ADE-4E85-4DBA-88AE-D9ECDF1611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6251" y="4882120"/>
            <a:ext cx="5135749" cy="1367393"/>
          </a:xfrm>
          <a:prstGeom prst="rect">
            <a:avLst/>
          </a:prstGeom>
        </p:spPr>
      </p:pic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3F7E3C62-90C3-42C7-AE70-66C7E9331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9999" y="360000"/>
            <a:ext cx="10504305" cy="4488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200" dirty="0"/>
              <a:t>Ekološki otisak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3200" dirty="0"/>
              <a:t> opis aktivnosti: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3200" dirty="0"/>
              <a:t> uvodni dio: Što je to održivi razvoj? (animirani film)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3200" dirty="0"/>
              <a:t> samostalan rad (Moj ekološki otisak – anketa)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3200" dirty="0"/>
              <a:t> rad u paru (usporedba rezultata dobivenih u anketi, analiza, prikaz sekcija pomoću dijagrama)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3200" dirty="0"/>
              <a:t> korišteni tiskani materijali, program Excel </a:t>
            </a:r>
          </a:p>
          <a:p>
            <a:pPr marL="571500" indent="-571500">
              <a:buFont typeface="+mj-lt"/>
              <a:buAutoNum type="romanLcPeriod"/>
            </a:pPr>
            <a:endParaRPr lang="hr-HR" sz="3200" dirty="0"/>
          </a:p>
          <a:p>
            <a:pPr marL="514350" indent="-514350">
              <a:buFont typeface="+mj-lt"/>
              <a:buAutoNum type="alphaLcParenR"/>
            </a:pPr>
            <a:endParaRPr lang="hr-HR" sz="3200" dirty="0"/>
          </a:p>
          <a:p>
            <a:pPr marL="0" indent="0">
              <a:buNone/>
            </a:pPr>
            <a:endParaRPr lang="hr-HR" sz="3200" dirty="0"/>
          </a:p>
          <a:p>
            <a:pPr marL="0" indent="0">
              <a:buNone/>
            </a:pP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043747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projektni tjedni – primjeri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12BDD3D0-80D8-4B17-BBD0-894C18713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41862" y="0"/>
            <a:ext cx="4747090" cy="165626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3F7E3C62-90C3-42C7-AE70-66C7E9331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720000"/>
            <a:ext cx="10117799" cy="2285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200" dirty="0"/>
              <a:t>Ekološki otisak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3200" dirty="0"/>
              <a:t> rad u paru (zadaci - rad u bilježnici, korištenje podataka dobivenih pretraživanjem na tabletu)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3200" dirty="0"/>
              <a:t> križaljka u zamjenu za izlaznu karticu  </a:t>
            </a:r>
            <a:r>
              <a:rPr lang="hr-HR" sz="2400" b="0" i="0" dirty="0">
                <a:effectLst/>
                <a:latin typeface="Segoe UI" panose="020B0502040204020203" pitchFamily="34" charset="0"/>
                <a:hlinkClick r:id="rId3" tooltip="https://bit.ly/2zy3osn"/>
              </a:rPr>
              <a:t>https://bit.ly/2ZY3oSN</a:t>
            </a:r>
            <a:endParaRPr lang="hr-HR" sz="2400" b="0" i="0" dirty="0">
              <a:effectLst/>
              <a:latin typeface="Segoe U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hr-HR" sz="3200" dirty="0"/>
          </a:p>
          <a:p>
            <a:pPr marL="0" indent="0">
              <a:buNone/>
            </a:pPr>
            <a:endParaRPr lang="hr-HR" sz="3200" dirty="0"/>
          </a:p>
          <a:p>
            <a:pPr marL="0" indent="0">
              <a:buNone/>
            </a:pPr>
            <a:endParaRPr lang="hr-HR" sz="3200" dirty="0"/>
          </a:p>
        </p:txBody>
      </p:sp>
      <p:pic>
        <p:nvPicPr>
          <p:cNvPr id="14" name="Slika 13">
            <a:extLst>
              <a:ext uri="{FF2B5EF4-FFF2-40B4-BE49-F238E27FC236}">
                <a16:creationId xmlns:a16="http://schemas.microsoft.com/office/drawing/2014/main" xmlns="" id="{6365363F-CDD2-4B2E-9B59-930104D3D4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4266" y="4795552"/>
            <a:ext cx="5135749" cy="136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589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projektni tjedni – primjeri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83417EDC-BBF9-43CB-9072-21C695DF78C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00000" y="180000"/>
            <a:ext cx="4747090" cy="1656265"/>
          </a:xfrm>
          <a:prstGeom prst="rect">
            <a:avLst/>
          </a:prstGeom>
        </p:spPr>
      </p:pic>
      <p:pic>
        <p:nvPicPr>
          <p:cNvPr id="16" name="Slika 15">
            <a:extLst>
              <a:ext uri="{FF2B5EF4-FFF2-40B4-BE49-F238E27FC236}">
                <a16:creationId xmlns:a16="http://schemas.microsoft.com/office/drawing/2014/main" xmlns="" id="{6D7261AD-B0E8-4344-9EE3-9D3BE06C0A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6251" y="4836605"/>
            <a:ext cx="5135749" cy="1367393"/>
          </a:xfrm>
          <a:prstGeom prst="rect">
            <a:avLst/>
          </a:prstGeom>
        </p:spPr>
      </p:pic>
      <p:sp>
        <p:nvSpPr>
          <p:cNvPr id="10" name="Rezervirano mjesto sadržaja 3">
            <a:extLst>
              <a:ext uri="{FF2B5EF4-FFF2-40B4-BE49-F238E27FC236}">
                <a16:creationId xmlns:a16="http://schemas.microsoft.com/office/drawing/2014/main" xmlns="" id="{6EB83F77-EAB0-43FD-B19B-174268AED332}"/>
              </a:ext>
            </a:extLst>
          </p:cNvPr>
          <p:cNvSpPr txBox="1">
            <a:spLocks/>
          </p:cNvSpPr>
          <p:nvPr/>
        </p:nvSpPr>
        <p:spPr>
          <a:xfrm>
            <a:off x="540000" y="719999"/>
            <a:ext cx="7492652" cy="3453105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Kvadratna funkcija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2. razred, TZK, Fizika, Hrvatski jezik i Matematika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vrijeme provedbe: 5 sati, siječanj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rad u timu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rezultat rada u nekom pisanom obliku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688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projektni tjedni – primjeri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B4A40D30-C579-439B-9EDA-8DC8D954133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00000" y="180000"/>
            <a:ext cx="4747090" cy="1656265"/>
          </a:xfrm>
          <a:prstGeom prst="rect">
            <a:avLst/>
          </a:prstGeom>
        </p:spPr>
      </p:pic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3F7E3C62-90C3-42C7-AE70-66C7E9331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718550"/>
            <a:ext cx="7038671" cy="3513629"/>
          </a:xfrm>
        </p:spPr>
        <p:txBody>
          <a:bodyPr>
            <a:normAutofit/>
          </a:bodyPr>
          <a:lstStyle/>
          <a:p>
            <a:pPr marL="0" lvl="0" indent="0">
              <a:buClr>
                <a:srgbClr val="1CADE4"/>
              </a:buClr>
              <a:buNone/>
              <a:defRPr/>
            </a:pPr>
            <a:r>
              <a:rPr lang="hr-HR" sz="3200" dirty="0">
                <a:solidFill>
                  <a:prstClr val="black"/>
                </a:solidFill>
              </a:rPr>
              <a:t>Kvadratna funkcija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3200" dirty="0"/>
              <a:t> ključni pojmovi: kvadratna funkcija,</a:t>
            </a:r>
          </a:p>
          <a:p>
            <a:pPr marL="0" indent="0">
              <a:buNone/>
            </a:pPr>
            <a:r>
              <a:rPr lang="hr-HR" sz="3200" dirty="0"/>
              <a:t> 			  kosi hitac, </a:t>
            </a:r>
          </a:p>
          <a:p>
            <a:pPr marL="0" indent="0">
              <a:buNone/>
            </a:pPr>
            <a:r>
              <a:rPr lang="hr-HR" sz="3200" dirty="0"/>
              <a:t>			  parabola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3200" dirty="0"/>
              <a:t> ishodi učenja (TZK/</a:t>
            </a:r>
            <a:r>
              <a:rPr lang="hr-HR" sz="3200" dirty="0" err="1"/>
              <a:t>Fiz</a:t>
            </a:r>
            <a:r>
              <a:rPr lang="hr-HR" sz="3200" dirty="0"/>
              <a:t>/HJ/Mat)</a:t>
            </a:r>
          </a:p>
          <a:p>
            <a:pPr marL="0" indent="0">
              <a:buNone/>
            </a:pPr>
            <a:endParaRPr lang="hr-HR" sz="3200" dirty="0"/>
          </a:p>
          <a:p>
            <a:pPr marL="0" indent="0">
              <a:buNone/>
            </a:pPr>
            <a:endParaRPr lang="hr-HR" sz="3200" dirty="0"/>
          </a:p>
        </p:txBody>
      </p:sp>
      <p:pic>
        <p:nvPicPr>
          <p:cNvPr id="18" name="Slika 17">
            <a:extLst>
              <a:ext uri="{FF2B5EF4-FFF2-40B4-BE49-F238E27FC236}">
                <a16:creationId xmlns:a16="http://schemas.microsoft.com/office/drawing/2014/main" xmlns="" id="{D0C31914-8DDC-42EE-9EC8-5E805A493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3995" y="3169411"/>
            <a:ext cx="5135749" cy="136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103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projektni tjedni – primjeri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F20EFE33-30CB-4FE0-AE76-1AF19E0E958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00000" y="180000"/>
            <a:ext cx="4747090" cy="1656265"/>
          </a:xfrm>
          <a:prstGeom prst="rect">
            <a:avLst/>
          </a:prstGeom>
        </p:spPr>
      </p:pic>
      <p:pic>
        <p:nvPicPr>
          <p:cNvPr id="18" name="Slika 17">
            <a:extLst>
              <a:ext uri="{FF2B5EF4-FFF2-40B4-BE49-F238E27FC236}">
                <a16:creationId xmlns:a16="http://schemas.microsoft.com/office/drawing/2014/main" xmlns="" id="{D7032ADE-4E85-4DBA-88AE-D9ECDF1611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6251" y="4882120"/>
            <a:ext cx="5135749" cy="1367393"/>
          </a:xfrm>
          <a:prstGeom prst="rect">
            <a:avLst/>
          </a:prstGeom>
        </p:spPr>
      </p:pic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3F7E3C62-90C3-42C7-AE70-66C7E9331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9895" y="164786"/>
            <a:ext cx="10504305" cy="4488175"/>
          </a:xfrm>
        </p:spPr>
        <p:txBody>
          <a:bodyPr>
            <a:normAutofit lnSpcReduction="10000"/>
          </a:bodyPr>
          <a:lstStyle/>
          <a:p>
            <a:pPr marL="0" lvl="0" indent="0">
              <a:buClr>
                <a:srgbClr val="1CADE4"/>
              </a:buClr>
              <a:buNone/>
              <a:defRPr/>
            </a:pPr>
            <a:r>
              <a:rPr lang="hr-HR" sz="3200" dirty="0">
                <a:solidFill>
                  <a:prstClr val="black"/>
                </a:solidFill>
              </a:rPr>
              <a:t>Kvadratna funkcija u sportu, fizici i književnosti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 TZK - košarka - parabola šuta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 Fizika - putanja kod kosog hitca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 Hrvatski jezik - parabola - kratka jezgrovita priča u prozi ili stihu koja donosi moralnu ili religioznu poruku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3200" dirty="0"/>
              <a:t> Matematika – povezuje sva tri predmeta kroz analizu grafa i svojstava kvadratne funkcije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 korišteni tiskani materijali, </a:t>
            </a:r>
            <a:r>
              <a:rPr lang="hr-HR" sz="2400" dirty="0" err="1"/>
              <a:t>GeoGebra</a:t>
            </a:r>
            <a:r>
              <a:rPr lang="hr-HR" sz="2400" dirty="0"/>
              <a:t>, snimanje slobodnog bacanja, čitanje odlomaka iz knjige John Green: „Obilje </a:t>
            </a:r>
            <a:r>
              <a:rPr lang="hr-HR" sz="2400" dirty="0" err="1"/>
              <a:t>Katherina</a:t>
            </a:r>
            <a:r>
              <a:rPr lang="hr-HR" sz="2400" dirty="0"/>
              <a:t>” (roman o 17 godišnjaku koji svojim Teoremom o predvidivosti veza i tezom kako se ljubav može prikazati kvadratnom funkcijom pokušava predvidjeti budućnost veze)</a:t>
            </a:r>
          </a:p>
          <a:p>
            <a:pPr marL="571500" indent="-571500">
              <a:buFont typeface="+mj-lt"/>
              <a:buAutoNum type="romanLcPeriod"/>
            </a:pPr>
            <a:endParaRPr lang="hr-HR" sz="2000" dirty="0"/>
          </a:p>
          <a:p>
            <a:pPr marL="514350" indent="-514350">
              <a:buFont typeface="+mj-lt"/>
              <a:buAutoNum type="alphaLcParenR"/>
            </a:pPr>
            <a:endParaRPr lang="hr-HR" sz="3200" dirty="0"/>
          </a:p>
          <a:p>
            <a:pPr marL="0" indent="0">
              <a:buNone/>
            </a:pPr>
            <a:endParaRPr lang="hr-HR" sz="3200" dirty="0"/>
          </a:p>
          <a:p>
            <a:pPr marL="0" indent="0">
              <a:buNone/>
            </a:pP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3067938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12BDD3D0-80D8-4B17-BBD0-894C18713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200000" y="180000"/>
            <a:ext cx="4747090" cy="1656265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xmlns="" id="{951B0525-95F5-4645-B762-3A84F98A6D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2072" y="2472665"/>
            <a:ext cx="5135749" cy="1367393"/>
          </a:xfrm>
          <a:prstGeom prst="rect">
            <a:avLst/>
          </a:prstGeom>
        </p:spPr>
      </p:pic>
      <p:sp>
        <p:nvSpPr>
          <p:cNvPr id="18" name="TekstniOkvir 17">
            <a:extLst>
              <a:ext uri="{FF2B5EF4-FFF2-40B4-BE49-F238E27FC236}">
                <a16:creationId xmlns:a16="http://schemas.microsoft.com/office/drawing/2014/main" xmlns="" id="{7C591199-D157-4092-A3FE-81CC2AD9B8EA}"/>
              </a:ext>
            </a:extLst>
          </p:cNvPr>
          <p:cNvSpPr txBox="1"/>
          <p:nvPr/>
        </p:nvSpPr>
        <p:spPr>
          <a:xfrm>
            <a:off x="2318909" y="4818617"/>
            <a:ext cx="2785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Hvala!</a:t>
            </a:r>
          </a:p>
        </p:txBody>
      </p:sp>
      <p:sp>
        <p:nvSpPr>
          <p:cNvPr id="2" name="Oblak 1">
            <a:extLst>
              <a:ext uri="{FF2B5EF4-FFF2-40B4-BE49-F238E27FC236}">
                <a16:creationId xmlns:a16="http://schemas.microsoft.com/office/drawing/2014/main" xmlns="" id="{7FD22593-C5C7-4E89-BC18-0DCA63C84415}"/>
              </a:ext>
            </a:extLst>
          </p:cNvPr>
          <p:cNvSpPr/>
          <p:nvPr/>
        </p:nvSpPr>
        <p:spPr>
          <a:xfrm>
            <a:off x="738638" y="935985"/>
            <a:ext cx="5069058" cy="30733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dirty="0">
                <a:solidFill>
                  <a:schemeClr val="tx1"/>
                </a:solidFill>
              </a:rPr>
              <a:t>Pitanja?</a:t>
            </a:r>
          </a:p>
        </p:txBody>
      </p:sp>
    </p:spTree>
    <p:extLst>
      <p:ext uri="{BB962C8B-B14F-4D97-AF65-F5344CB8AC3E}">
        <p14:creationId xmlns:p14="http://schemas.microsoft.com/office/powerpoint/2010/main" val="547466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eksperimentalni program ŠZŽ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CB110D25-B6D5-4AC4-AADB-253387AE4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8" y="643467"/>
            <a:ext cx="5615817" cy="3588712"/>
          </a:xfrm>
        </p:spPr>
        <p:txBody>
          <a:bodyPr vert="horz" lIns="45720" tIns="45720" rIns="45720" bIns="45720" rtlCol="0"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r-HR" sz="3200"/>
              <a:t> </a:t>
            </a:r>
            <a:r>
              <a:rPr lang="en-US" sz="3200"/>
              <a:t>prvi razredi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/>
              <a:t> </a:t>
            </a:r>
            <a:r>
              <a:rPr lang="en-US" sz="3200"/>
              <a:t>školska 2018./2019. godina</a:t>
            </a:r>
            <a:endParaRPr lang="en-US" sz="3200" dirty="0"/>
          </a:p>
        </p:txBody>
      </p:sp>
      <p:pic>
        <p:nvPicPr>
          <p:cNvPr id="8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12BDD3D0-80D8-4B17-BBD0-894C18713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00000" y="180000"/>
            <a:ext cx="4747090" cy="165626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Slika 9">
            <a:extLst>
              <a:ext uri="{FF2B5EF4-FFF2-40B4-BE49-F238E27FC236}">
                <a16:creationId xmlns:a16="http://schemas.microsoft.com/office/drawing/2014/main" xmlns="" id="{A4CD82BC-7D35-4290-B223-FE4961051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6574" y="2472665"/>
            <a:ext cx="5135749" cy="136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975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izdvajamo….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CB110D25-B6D5-4AC4-AADB-253387AE4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8" y="643467"/>
            <a:ext cx="5615817" cy="3588712"/>
          </a:xfrm>
        </p:spPr>
        <p:txBody>
          <a:bodyPr vert="horz" lIns="45720" tIns="45720" rIns="45720" bIns="45720" rtlCol="0"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modularna nastava</a:t>
            </a:r>
            <a:r>
              <a:rPr lang="en-US" sz="3200" dirty="0"/>
              <a:t>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projektni tjedni</a:t>
            </a:r>
            <a:endParaRPr lang="en-US" sz="3200" dirty="0"/>
          </a:p>
        </p:txBody>
      </p:sp>
      <p:pic>
        <p:nvPicPr>
          <p:cNvPr id="8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12BDD3D0-80D8-4B17-BBD0-894C18713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00000" y="180000"/>
            <a:ext cx="4747090" cy="165626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Slika 10">
            <a:extLst>
              <a:ext uri="{FF2B5EF4-FFF2-40B4-BE49-F238E27FC236}">
                <a16:creationId xmlns:a16="http://schemas.microsoft.com/office/drawing/2014/main" xmlns="" id="{B44B91F8-FB24-468A-B706-09638CDA8B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2479" y="2487403"/>
            <a:ext cx="5135749" cy="136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305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modularna nastava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CB110D25-B6D5-4AC4-AADB-253387AE4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8" y="643467"/>
            <a:ext cx="5615817" cy="3588712"/>
          </a:xfrm>
        </p:spPr>
        <p:txBody>
          <a:bodyPr vert="horz" lIns="45720" tIns="45720" rIns="45720" bIns="45720" rtlCol="0"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ideja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praksa: GU-LU, FIZ-KEM, </a:t>
            </a:r>
          </a:p>
          <a:p>
            <a:pPr marL="0" indent="0">
              <a:buNone/>
            </a:pPr>
            <a:r>
              <a:rPr lang="hr-HR" sz="3200" dirty="0"/>
              <a:t>LOG-GEO, LOG-PSI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rezultat</a:t>
            </a:r>
            <a:endParaRPr lang="en-US" sz="3200" dirty="0"/>
          </a:p>
        </p:txBody>
      </p:sp>
      <p:pic>
        <p:nvPicPr>
          <p:cNvPr id="8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12BDD3D0-80D8-4B17-BBD0-894C18713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200000" y="180000"/>
            <a:ext cx="4747090" cy="165626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Slika 10">
            <a:extLst>
              <a:ext uri="{FF2B5EF4-FFF2-40B4-BE49-F238E27FC236}">
                <a16:creationId xmlns:a16="http://schemas.microsoft.com/office/drawing/2014/main" xmlns="" id="{94CAE4BB-667D-455E-B3A5-817D9D371E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6574" y="2587676"/>
            <a:ext cx="5135749" cy="136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646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projektni tjedni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CB110D25-B6D5-4AC4-AADB-253387AE4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8" y="643467"/>
            <a:ext cx="5615817" cy="3588712"/>
          </a:xfrm>
        </p:spPr>
        <p:txBody>
          <a:bodyPr vert="horz" lIns="45720" tIns="45720" rIns="45720" bIns="45720" rtlCol="0"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uključeni učenici 1. i 2. razreda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provedba – jedna generacija svaka dva mjeseca </a:t>
            </a:r>
          </a:p>
        </p:txBody>
      </p:sp>
      <p:pic>
        <p:nvPicPr>
          <p:cNvPr id="8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12BDD3D0-80D8-4B17-BBD0-894C18713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200000" y="180000"/>
            <a:ext cx="4747090" cy="165626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Slika 10">
            <a:extLst>
              <a:ext uri="{FF2B5EF4-FFF2-40B4-BE49-F238E27FC236}">
                <a16:creationId xmlns:a16="http://schemas.microsoft.com/office/drawing/2014/main" xmlns="" id="{951B0525-95F5-4645-B762-3A84F98A6D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2072" y="2472665"/>
            <a:ext cx="5135749" cy="136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571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projektni tjedni – primjeri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12BDD3D0-80D8-4B17-BBD0-894C18713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41862" y="0"/>
            <a:ext cx="4747090" cy="165626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ica 15">
            <a:extLst>
              <a:ext uri="{FF2B5EF4-FFF2-40B4-BE49-F238E27FC236}">
                <a16:creationId xmlns:a16="http://schemas.microsoft.com/office/drawing/2014/main" xmlns="" id="{7190AFD2-A4DB-4419-8539-E3A67A0AF24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8509732"/>
              </p:ext>
            </p:extLst>
          </p:nvPr>
        </p:nvGraphicFramePr>
        <p:xfrm>
          <a:off x="604934" y="1088956"/>
          <a:ext cx="10558460" cy="3424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9230">
                  <a:extLst>
                    <a:ext uri="{9D8B030D-6E8A-4147-A177-3AD203B41FA5}">
                      <a16:colId xmlns:a16="http://schemas.microsoft.com/office/drawing/2014/main" xmlns="" val="4040338040"/>
                    </a:ext>
                  </a:extLst>
                </a:gridCol>
                <a:gridCol w="5279230">
                  <a:extLst>
                    <a:ext uri="{9D8B030D-6E8A-4147-A177-3AD203B41FA5}">
                      <a16:colId xmlns:a16="http://schemas.microsoft.com/office/drawing/2014/main" xmlns="" val="574298412"/>
                    </a:ext>
                  </a:extLst>
                </a:gridCol>
              </a:tblGrid>
              <a:tr h="589501"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1. razred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integrirani predmeti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02593706"/>
                  </a:ext>
                </a:extLst>
              </a:tr>
              <a:tr h="589501"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Vektori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Fizika, Matematika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6746315"/>
                  </a:ext>
                </a:extLst>
              </a:tr>
              <a:tr h="589501"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Projekt Zavičajnost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ŠZŽ iz tri županije</a:t>
                      </a:r>
                    </a:p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PG, Istarska županija i Zagreb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0490616"/>
                  </a:ext>
                </a:extLst>
              </a:tr>
              <a:tr h="589501"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Glagoljica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Hrvatski jezik, Matematika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2795997"/>
                  </a:ext>
                </a:extLst>
              </a:tr>
              <a:tr h="589501"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Ekološki otisak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Hrvatski jezik, Matematika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4415875"/>
                  </a:ext>
                </a:extLst>
              </a:tr>
            </a:tbl>
          </a:graphicData>
        </a:graphic>
      </p:graphicFrame>
      <p:pic>
        <p:nvPicPr>
          <p:cNvPr id="11" name="Slika 10">
            <a:extLst>
              <a:ext uri="{FF2B5EF4-FFF2-40B4-BE49-F238E27FC236}">
                <a16:creationId xmlns:a16="http://schemas.microsoft.com/office/drawing/2014/main" xmlns="" id="{49E5E89A-ADC2-4F46-AEFD-2EAFBAD087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6251" y="4834632"/>
            <a:ext cx="5135749" cy="136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880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projektni tjedni – primjeri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12BDD3D0-80D8-4B17-BBD0-894C18713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41862" y="0"/>
            <a:ext cx="4747090" cy="165626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ica 15">
            <a:extLst>
              <a:ext uri="{FF2B5EF4-FFF2-40B4-BE49-F238E27FC236}">
                <a16:creationId xmlns:a16="http://schemas.microsoft.com/office/drawing/2014/main" xmlns="" id="{7190AFD2-A4DB-4419-8539-E3A67A0AF24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63357831"/>
              </p:ext>
            </p:extLst>
          </p:nvPr>
        </p:nvGraphicFramePr>
        <p:xfrm>
          <a:off x="604934" y="1086634"/>
          <a:ext cx="10558460" cy="3424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9230">
                  <a:extLst>
                    <a:ext uri="{9D8B030D-6E8A-4147-A177-3AD203B41FA5}">
                      <a16:colId xmlns:a16="http://schemas.microsoft.com/office/drawing/2014/main" xmlns="" val="4040338040"/>
                    </a:ext>
                  </a:extLst>
                </a:gridCol>
                <a:gridCol w="5279230">
                  <a:extLst>
                    <a:ext uri="{9D8B030D-6E8A-4147-A177-3AD203B41FA5}">
                      <a16:colId xmlns:a16="http://schemas.microsoft.com/office/drawing/2014/main" xmlns="" val="574298412"/>
                    </a:ext>
                  </a:extLst>
                </a:gridCol>
              </a:tblGrid>
              <a:tr h="589501"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2. razred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integrirani predmeti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02593706"/>
                  </a:ext>
                </a:extLst>
              </a:tr>
              <a:tr h="589501"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Zlatni rez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Likovna umjetnost, Matematika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6746315"/>
                  </a:ext>
                </a:extLst>
              </a:tr>
              <a:tr h="589501"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Matematičar u Rijeci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Matematika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0490616"/>
                  </a:ext>
                </a:extLst>
              </a:tr>
              <a:tr h="589501"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Kvadratna funkcija u sportu, fizici i književnosti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TZK, Fizika, Hrvatski jezik, Matematika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73233032"/>
                  </a:ext>
                </a:extLst>
              </a:tr>
              <a:tr h="589501"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Matematičar u Poreču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dirty="0">
                          <a:solidFill>
                            <a:schemeClr val="tx1"/>
                          </a:solidFill>
                        </a:rPr>
                        <a:t>Matematika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2795997"/>
                  </a:ext>
                </a:extLst>
              </a:tr>
            </a:tbl>
          </a:graphicData>
        </a:graphic>
      </p:graphicFrame>
      <p:pic>
        <p:nvPicPr>
          <p:cNvPr id="11" name="Slika 10">
            <a:extLst>
              <a:ext uri="{FF2B5EF4-FFF2-40B4-BE49-F238E27FC236}">
                <a16:creationId xmlns:a16="http://schemas.microsoft.com/office/drawing/2014/main" xmlns="" id="{8EE56BF3-ADB0-4FAD-9CD9-9EDF9BBA43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6251" y="4914375"/>
            <a:ext cx="5135749" cy="136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039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projektni tjedni – primjeri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3F7E3C62-90C3-42C7-AE70-66C7E9331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87" y="419017"/>
            <a:ext cx="7070031" cy="4023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Vektori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1. razred, Fizika i Matematika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izborni ishod za jezičnu gimnaziju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vrijeme provedbe: 3 sata, </a:t>
            </a:r>
          </a:p>
          <a:p>
            <a:pPr marL="0" indent="0">
              <a:buNone/>
            </a:pPr>
            <a:r>
              <a:rPr lang="hr-HR" sz="3200" dirty="0"/>
              <a:t>   početkom veljače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pomoć – scenariji poučavanja </a:t>
            </a:r>
            <a:r>
              <a:rPr lang="hr-HR" sz="3200" dirty="0">
                <a:hlinkClick r:id="rId2"/>
              </a:rPr>
              <a:t>https://bit.ly/2XypJTX</a:t>
            </a:r>
            <a:r>
              <a:rPr lang="hr-HR" sz="3200" dirty="0"/>
              <a:t> </a:t>
            </a:r>
          </a:p>
          <a:p>
            <a:pPr marL="0" indent="0">
              <a:buNone/>
            </a:pPr>
            <a:endParaRPr lang="hr-HR" sz="3200" dirty="0"/>
          </a:p>
        </p:txBody>
      </p:sp>
      <p:pic>
        <p:nvPicPr>
          <p:cNvPr id="14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83417EDC-BBF9-43CB-9072-21C695DF78C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200000" y="180000"/>
            <a:ext cx="4747090" cy="1656265"/>
          </a:xfrm>
          <a:prstGeom prst="rect">
            <a:avLst/>
          </a:prstGeom>
        </p:spPr>
      </p:pic>
      <p:pic>
        <p:nvPicPr>
          <p:cNvPr id="16" name="Slika 15">
            <a:extLst>
              <a:ext uri="{FF2B5EF4-FFF2-40B4-BE49-F238E27FC236}">
                <a16:creationId xmlns:a16="http://schemas.microsoft.com/office/drawing/2014/main" xmlns="" id="{6D7261AD-B0E8-4344-9EE3-9D3BE06C0A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3995" y="3169411"/>
            <a:ext cx="5135749" cy="136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818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CBDDD243-ED5F-4896-B18B-ABCF4B7E1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19E6BB3-DF2B-4751-97C5-B3DB949AED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4571998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BE36977-C4FE-4390-A965-9F43E87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11819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>
                <a:solidFill>
                  <a:schemeClr val="tx1"/>
                </a:solidFill>
              </a:rPr>
              <a:t>projektni tjedni – primjeri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A61721DD-D110-44EE-82A7-D56AB687E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04427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3F7E3C62-90C3-42C7-AE70-66C7E9331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718550"/>
            <a:ext cx="602199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Vektori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ključni pojmovi: elementi vektora, računske operacije s vektorima, linearna kombinacija vektora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3200" dirty="0"/>
              <a:t> ishodi učenja (</a:t>
            </a:r>
            <a:r>
              <a:rPr lang="hr-HR" sz="3200" dirty="0" err="1"/>
              <a:t>fiz</a:t>
            </a:r>
            <a:r>
              <a:rPr lang="hr-HR" sz="3200" dirty="0"/>
              <a:t>/mat)</a:t>
            </a:r>
          </a:p>
          <a:p>
            <a:pPr marL="0" indent="0">
              <a:buNone/>
            </a:pPr>
            <a:endParaRPr lang="hr-HR" sz="3200" dirty="0"/>
          </a:p>
          <a:p>
            <a:pPr marL="0" indent="0">
              <a:buNone/>
            </a:pPr>
            <a:endParaRPr lang="hr-HR" sz="3200" dirty="0"/>
          </a:p>
        </p:txBody>
      </p:sp>
      <p:pic>
        <p:nvPicPr>
          <p:cNvPr id="16" name="Rezervirano mjesto sadržaja 7" descr="Slika na kojoj se prikazuje crtež&#10;&#10;Opis je automatski generiran">
            <a:extLst>
              <a:ext uri="{FF2B5EF4-FFF2-40B4-BE49-F238E27FC236}">
                <a16:creationId xmlns:a16="http://schemas.microsoft.com/office/drawing/2014/main" xmlns="" id="{B4A40D30-C579-439B-9EDA-8DC8D954133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00000" y="180000"/>
            <a:ext cx="4747090" cy="1656265"/>
          </a:xfrm>
          <a:prstGeom prst="rect">
            <a:avLst/>
          </a:prstGeom>
        </p:spPr>
      </p:pic>
      <p:pic>
        <p:nvPicPr>
          <p:cNvPr id="18" name="Slika 17">
            <a:extLst>
              <a:ext uri="{FF2B5EF4-FFF2-40B4-BE49-F238E27FC236}">
                <a16:creationId xmlns:a16="http://schemas.microsoft.com/office/drawing/2014/main" xmlns="" id="{D0C31914-8DDC-42EE-9EC8-5E805A493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3995" y="3169411"/>
            <a:ext cx="5135749" cy="136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894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639</Words>
  <Application>Microsoft Office PowerPoint</Application>
  <PresentationFormat>Widescreen</PresentationFormat>
  <Paragraphs>117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Segoe UI</vt:lpstr>
      <vt:lpstr>Times New Roman</vt:lpstr>
      <vt:lpstr>Tw Cen MT</vt:lpstr>
      <vt:lpstr>Tw Cen MT Condensed</vt:lpstr>
      <vt:lpstr>Wingdings</vt:lpstr>
      <vt:lpstr>Wingdings 3</vt:lpstr>
      <vt:lpstr>Integral</vt:lpstr>
      <vt:lpstr>naša iskustva  u školi za život</vt:lpstr>
      <vt:lpstr>eksperimentalni program ŠZŽ</vt:lpstr>
      <vt:lpstr>izdvajamo….</vt:lpstr>
      <vt:lpstr>modularna nastava</vt:lpstr>
      <vt:lpstr>projektni tjedni</vt:lpstr>
      <vt:lpstr>projektni tjedni – primjeri</vt:lpstr>
      <vt:lpstr>projektni tjedni – primjeri</vt:lpstr>
      <vt:lpstr>projektni tjedni – primjeri</vt:lpstr>
      <vt:lpstr>projektni tjedni – primjeri</vt:lpstr>
      <vt:lpstr>projektni tjedni – primjeri</vt:lpstr>
      <vt:lpstr>projektni tjedni – primjeri</vt:lpstr>
      <vt:lpstr>projektni tjedni – primjeri</vt:lpstr>
      <vt:lpstr>projektni tjedni – primjeri</vt:lpstr>
      <vt:lpstr>projektni tjedni – primjeri</vt:lpstr>
      <vt:lpstr>projektni tjedni – primjeri</vt:lpstr>
      <vt:lpstr>projektni tjedni – primjeri</vt:lpstr>
      <vt:lpstr>projektni tjedni – primjeri</vt:lpstr>
      <vt:lpstr>projektni tjedni – primjeri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naša iskustva  u školi za život</dc:title>
  <dc:creator>anita.grguric@skole.hr</dc:creator>
  <cp:lastModifiedBy>Milvana</cp:lastModifiedBy>
  <cp:revision>31</cp:revision>
  <dcterms:created xsi:type="dcterms:W3CDTF">2020-05-27T14:43:14Z</dcterms:created>
  <dcterms:modified xsi:type="dcterms:W3CDTF">2020-06-12T20:03:15Z</dcterms:modified>
</cp:coreProperties>
</file>