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11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Nunito" panose="020B0604020202020204" charset="-18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634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770987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1568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6f49bf26f3_0_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6f49bf26f3_0_2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6038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6f49bf26f3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6f49bf26f3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5373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6f49bf26f3_0_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6f49bf26f3_0_3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6046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6f49bf26f3_0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6f49bf26f3_0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3545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6f49bf26f3_0_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6f49bf26f3_0_3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5529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7e41d11d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7e41d11d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67045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7e41d11d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7e41d11d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1591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Pages/ResponsePage.aspx?id=FvJamzTGgEurAgyaPQKQkZT9z1Q_SvhAm-sSZlntxw1UOUpaVE4xSU9IVEZBWURMQlU3QTZKVzRQWS4u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forms.office.com/Pages/ResponsePage.aspx?id=FvJamzTGgEurAgyaPQKQkZT9z1Q_SvhAm-sSZlntxw1UMkxJOVlLMzVWQUVRUjVMSVZHVUpOTzMxRS4u" TargetMode="External"/><Relationship Id="rId4" Type="http://schemas.openxmlformats.org/officeDocument/2006/relationships/hyperlink" Target="https://www.flippity.net/sh.asp?k=1cUhHvckZVO6izuZUjma5n2oZZjUeZ_9adxfvsiLnfy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Trigono%20escape.docx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e.piktochart.com/dashboard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b="1">
                <a:solidFill>
                  <a:srgbClr val="660000"/>
                </a:solidFill>
              </a:rPr>
              <a:t>Trigonometrija pravokutnog trokuta</a:t>
            </a:r>
            <a:endParaRPr b="1">
              <a:solidFill>
                <a:srgbClr val="660000"/>
              </a:solidFill>
            </a:endParaRPr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1"/>
          </p:nvPr>
        </p:nvSpPr>
        <p:spPr>
          <a:xfrm>
            <a:off x="435650" y="407350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b="1">
                <a:solidFill>
                  <a:srgbClr val="0000FF"/>
                </a:solidFill>
              </a:rPr>
              <a:t>Ivanka Kranjčević-Orešković</a:t>
            </a:r>
            <a:endParaRPr b="1">
              <a:solidFill>
                <a:srgbClr val="0000FF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b="1">
                <a:solidFill>
                  <a:srgbClr val="0000FF"/>
                </a:solidFill>
              </a:rPr>
              <a:t>Srednja škola Otočac</a:t>
            </a:r>
            <a:endParaRPr b="1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body" idx="1"/>
          </p:nvPr>
        </p:nvSpPr>
        <p:spPr>
          <a:xfrm>
            <a:off x="495750" y="743650"/>
            <a:ext cx="8288400" cy="369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➢"/>
            </a:pPr>
            <a:r>
              <a:rPr lang="hr" sz="3000"/>
              <a:t>EscapeRoom Trigonometrija </a:t>
            </a:r>
            <a:br>
              <a:rPr lang="hr" sz="3000"/>
            </a:br>
            <a:r>
              <a:rPr lang="hr" sz="3000"/>
              <a:t>pravokutnog trokuta</a:t>
            </a:r>
            <a:endParaRPr sz="3000"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3000"/>
          </a:p>
          <a:p>
            <a:pPr marL="457200" lvl="0" indent="-419100" algn="l" rtl="0">
              <a:spcBef>
                <a:spcPts val="1600"/>
              </a:spcBef>
              <a:spcAft>
                <a:spcPts val="0"/>
              </a:spcAft>
              <a:buSzPts val="3000"/>
              <a:buChar char="➢"/>
            </a:pPr>
            <a:r>
              <a:rPr lang="hr" sz="3000"/>
              <a:t>Trigonometrija izvan školskih klupa</a:t>
            </a:r>
            <a:endParaRPr sz="3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5"/>
          <p:cNvSpPr txBox="1">
            <a:spLocks noGrp="1"/>
          </p:cNvSpPr>
          <p:nvPr>
            <p:ph type="title"/>
          </p:nvPr>
        </p:nvSpPr>
        <p:spPr>
          <a:xfrm>
            <a:off x="757175" y="427300"/>
            <a:ext cx="7505700" cy="70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EscapeRoom</a:t>
            </a:r>
            <a:endParaRPr/>
          </a:p>
        </p:txBody>
      </p:sp>
      <p:sp>
        <p:nvSpPr>
          <p:cNvPr id="140" name="Google Shape;140;p15"/>
          <p:cNvSpPr txBox="1">
            <a:spLocks noGrp="1"/>
          </p:cNvSpPr>
          <p:nvPr>
            <p:ph type="body" idx="1"/>
          </p:nvPr>
        </p:nvSpPr>
        <p:spPr>
          <a:xfrm>
            <a:off x="819150" y="1239400"/>
            <a:ext cx="7505700" cy="34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hr" sz="1800" b="1">
                <a:solidFill>
                  <a:srgbClr val="0000FF"/>
                </a:solidFill>
                <a:latin typeface="Cambria"/>
                <a:ea typeface="Cambria"/>
                <a:cs typeface="Cambria"/>
                <a:sym typeface="Cambria"/>
              </a:rPr>
              <a:t>MAT SŠ D.1.3.</a:t>
            </a:r>
            <a:r>
              <a:rPr lang="hr" sz="1800">
                <a:solidFill>
                  <a:srgbClr val="0000FF"/>
                </a:solidFill>
                <a:latin typeface="Cambria"/>
                <a:ea typeface="Cambria"/>
                <a:cs typeface="Cambria"/>
                <a:sym typeface="Cambria"/>
              </a:rPr>
              <a:t> Primjenjuje trigonometrijske omjere</a:t>
            </a:r>
            <a:endParaRPr sz="1800">
              <a:solidFill>
                <a:srgbClr val="0000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 b="1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hr" sz="1800" b="1">
                <a:solidFill>
                  <a:srgbClr val="5B0F00"/>
                </a:solidFill>
                <a:latin typeface="Cambria"/>
                <a:ea typeface="Cambria"/>
                <a:cs typeface="Cambria"/>
                <a:sym typeface="Cambria"/>
              </a:rPr>
              <a:t>osr A 4.1.</a:t>
            </a:r>
            <a:r>
              <a:rPr lang="hr" sz="1800">
                <a:solidFill>
                  <a:srgbClr val="5B0F00"/>
                </a:solidFill>
                <a:latin typeface="Cambria"/>
                <a:ea typeface="Cambria"/>
                <a:cs typeface="Cambria"/>
                <a:sym typeface="Cambria"/>
              </a:rPr>
              <a:t> Razvija sliku o sebi.</a:t>
            </a:r>
            <a:endParaRPr sz="1800">
              <a:solidFill>
                <a:srgbClr val="5B0F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hr" sz="1800" b="1">
                <a:solidFill>
                  <a:srgbClr val="5B0F00"/>
                </a:solidFill>
                <a:latin typeface="Cambria"/>
                <a:ea typeface="Cambria"/>
                <a:cs typeface="Cambria"/>
                <a:sym typeface="Cambria"/>
              </a:rPr>
              <a:t>osr B 4.2.</a:t>
            </a:r>
            <a:r>
              <a:rPr lang="hr" sz="1800">
                <a:solidFill>
                  <a:srgbClr val="5B0F00"/>
                </a:solidFill>
                <a:latin typeface="Cambria"/>
                <a:ea typeface="Cambria"/>
                <a:cs typeface="Cambria"/>
                <a:sym typeface="Cambria"/>
              </a:rPr>
              <a:t> Suradnički uči i radi u timu</a:t>
            </a:r>
            <a:endParaRPr sz="1800">
              <a:solidFill>
                <a:srgbClr val="5B0F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hr" sz="1800" b="1">
                <a:solidFill>
                  <a:srgbClr val="5B0F00"/>
                </a:solidFill>
                <a:latin typeface="Cambria"/>
                <a:ea typeface="Cambria"/>
                <a:cs typeface="Cambria"/>
                <a:sym typeface="Cambria"/>
              </a:rPr>
              <a:t>ikt A.4.1.</a:t>
            </a:r>
            <a:r>
              <a:rPr lang="hr" sz="1800">
                <a:solidFill>
                  <a:srgbClr val="5B0F00"/>
                </a:solidFill>
                <a:latin typeface="Cambria"/>
                <a:ea typeface="Cambria"/>
                <a:cs typeface="Cambria"/>
                <a:sym typeface="Cambria"/>
              </a:rPr>
              <a:t> Učenik kritički odabire odgovarajuću digitalnu tehnologiju.</a:t>
            </a:r>
            <a:endParaRPr sz="1800">
              <a:solidFill>
                <a:srgbClr val="5B0F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hr" sz="1800" b="1">
                <a:solidFill>
                  <a:srgbClr val="5B0F00"/>
                </a:solidFill>
                <a:latin typeface="Cambria"/>
                <a:ea typeface="Cambria"/>
                <a:cs typeface="Cambria"/>
                <a:sym typeface="Cambria"/>
              </a:rPr>
              <a:t>uku B.4/5.2.</a:t>
            </a:r>
            <a:endParaRPr sz="1800" b="1">
              <a:solidFill>
                <a:srgbClr val="5B0F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hr" sz="1800">
                <a:solidFill>
                  <a:srgbClr val="5B0F00"/>
                </a:solidFill>
                <a:latin typeface="Cambria"/>
                <a:ea typeface="Cambria"/>
                <a:cs typeface="Cambria"/>
                <a:sym typeface="Cambria"/>
              </a:rPr>
              <a:t>Učenik prati učinkovitost učenja i svoje napredovanje tijekom učenja</a:t>
            </a:r>
            <a:r>
              <a:rPr lang="hr" sz="18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8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200"/>
              </a:spcBef>
              <a:spcAft>
                <a:spcPts val="160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6"/>
          <p:cNvSpPr txBox="1">
            <a:spLocks noGrp="1"/>
          </p:cNvSpPr>
          <p:nvPr>
            <p:ph type="title"/>
          </p:nvPr>
        </p:nvSpPr>
        <p:spPr>
          <a:xfrm>
            <a:off x="819150" y="3963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Vrednovanje</a:t>
            </a:r>
            <a:endParaRPr/>
          </a:p>
        </p:txBody>
      </p:sp>
      <p:sp>
        <p:nvSpPr>
          <p:cNvPr id="146" name="Google Shape;146;p16"/>
          <p:cNvSpPr txBox="1">
            <a:spLocks noGrp="1"/>
          </p:cNvSpPr>
          <p:nvPr>
            <p:ph type="body" idx="1"/>
          </p:nvPr>
        </p:nvSpPr>
        <p:spPr>
          <a:xfrm>
            <a:off x="898575" y="1099975"/>
            <a:ext cx="7426200" cy="365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hr" sz="1800" b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Vrednovanje za učenje</a:t>
            </a:r>
            <a:br>
              <a:rPr lang="hr" sz="1800" b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hr" sz="18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Točno/netočno pitalice – provjerava se usvojenost osnovnih definicija trig. omjera uz brzu povratnu informaciju</a:t>
            </a:r>
            <a:endParaRPr sz="18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hr" sz="1800" b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Vrednovanje kao učenje</a:t>
            </a:r>
            <a:br>
              <a:rPr lang="hr" sz="1800" b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hr" sz="18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Popunjavanje Izlazne kartice u kojoj se učenici reflektiraju na rad u paru i nastavnu aktivnost</a:t>
            </a:r>
            <a:endParaRPr sz="18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hr" sz="1800" b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Vrednovanje naučenog</a:t>
            </a:r>
            <a:br>
              <a:rPr lang="hr" sz="1800" b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hr" sz="18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Zadatke ovakvog tipa učenici će rješavati i u pisanom ispitu znanja</a:t>
            </a:r>
            <a:endParaRPr sz="18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7"/>
          <p:cNvSpPr txBox="1">
            <a:spLocks noGrp="1"/>
          </p:cNvSpPr>
          <p:nvPr>
            <p:ph type="body" idx="1"/>
          </p:nvPr>
        </p:nvSpPr>
        <p:spPr>
          <a:xfrm>
            <a:off x="881325" y="1034100"/>
            <a:ext cx="7505700" cy="307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mbria"/>
              <a:buChar char="➔"/>
            </a:pPr>
            <a:r>
              <a:rPr lang="hr" sz="24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Uvodni dio sata</a:t>
            </a:r>
            <a:endParaRPr sz="24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mbria"/>
              <a:buChar char="➔"/>
            </a:pPr>
            <a:r>
              <a:rPr lang="hr" sz="24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Kratko ponavljanje trigonometrijskih omjera i podjela učenika u parove</a:t>
            </a:r>
            <a:endParaRPr sz="24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mbria"/>
              <a:buChar char="➔"/>
            </a:pPr>
            <a:r>
              <a:rPr lang="hr" sz="24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Točno/Netočno pitalice </a:t>
            </a:r>
            <a:endParaRPr sz="24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mbria"/>
              <a:buChar char="➔"/>
            </a:pPr>
            <a:r>
              <a:rPr lang="hr" sz="24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Rješavanje zadataka u EscapeRoom-u </a:t>
            </a:r>
            <a:endParaRPr sz="24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mbria"/>
              <a:buChar char="➔"/>
            </a:pPr>
            <a:r>
              <a:rPr lang="hr" sz="24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Izlazna kartica </a:t>
            </a:r>
            <a:endParaRPr sz="24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8"/>
          <p:cNvSpPr txBox="1">
            <a:spLocks noGrp="1"/>
          </p:cNvSpPr>
          <p:nvPr>
            <p:ph type="title"/>
          </p:nvPr>
        </p:nvSpPr>
        <p:spPr>
          <a:xfrm>
            <a:off x="648425" y="638225"/>
            <a:ext cx="7505700" cy="3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latin typeface="Cambria"/>
                <a:ea typeface="Cambria"/>
                <a:cs typeface="Cambria"/>
                <a:sym typeface="Cambria"/>
              </a:rPr>
              <a:t>     </a:t>
            </a:r>
            <a:r>
              <a:rPr lang="hr" sz="3600" u="sng">
                <a:solidFill>
                  <a:schemeClr val="hlink"/>
                </a:solidFill>
                <a:latin typeface="Cambria"/>
                <a:ea typeface="Cambria"/>
                <a:cs typeface="Cambria"/>
                <a:sym typeface="Cambria"/>
                <a:hlinkClick r:id="rId3"/>
              </a:rPr>
              <a:t>Točno-netočno pitalice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3600">
                <a:latin typeface="Cambria"/>
                <a:ea typeface="Cambria"/>
                <a:cs typeface="Cambria"/>
                <a:sym typeface="Cambria"/>
              </a:rPr>
              <a:t>     </a:t>
            </a:r>
            <a:r>
              <a:rPr lang="hr" sz="3600" u="sng">
                <a:solidFill>
                  <a:schemeClr val="accent5"/>
                </a:solidFill>
                <a:latin typeface="Cambria"/>
                <a:ea typeface="Cambria"/>
                <a:cs typeface="Cambria"/>
                <a:sym typeface="Cambria"/>
                <a:hlinkClick r:id="rId4"/>
              </a:rPr>
              <a:t>EscapeRoom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3600">
                <a:latin typeface="Cambria"/>
                <a:ea typeface="Cambria"/>
                <a:cs typeface="Cambria"/>
                <a:sym typeface="Cambria"/>
              </a:rPr>
              <a:t>     </a:t>
            </a:r>
            <a:r>
              <a:rPr lang="hr" sz="3600" u="sng">
                <a:solidFill>
                  <a:schemeClr val="hlink"/>
                </a:solidFill>
                <a:latin typeface="Cambria"/>
                <a:ea typeface="Cambria"/>
                <a:cs typeface="Cambria"/>
                <a:sym typeface="Cambria"/>
                <a:hlinkClick r:id="rId5"/>
              </a:rPr>
              <a:t>Izlazna kartica 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dirty="0" smtClean="0"/>
              <a:t>EscapeRoom u razredu</a:t>
            </a:r>
            <a:endParaRPr dirty="0"/>
          </a:p>
        </p:txBody>
      </p:sp>
      <p:sp>
        <p:nvSpPr>
          <p:cNvPr id="162" name="Google Shape;162;p19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hr-HR" sz="4800" dirty="0" smtClean="0">
                <a:hlinkClick r:id="rId3" action="ppaction://hlinkfile"/>
              </a:rPr>
              <a:t>Zadaci</a:t>
            </a:r>
            <a:endParaRPr sz="4800" dirty="0"/>
          </a:p>
        </p:txBody>
      </p:sp>
    </p:spTree>
    <p:extLst>
      <p:ext uri="{BB962C8B-B14F-4D97-AF65-F5344CB8AC3E}">
        <p14:creationId xmlns:p14="http://schemas.microsoft.com/office/powerpoint/2010/main" val="306498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Trigonometrija izvan školskih klupa</a:t>
            </a:r>
            <a:endParaRPr/>
          </a:p>
        </p:txBody>
      </p:sp>
      <p:sp>
        <p:nvSpPr>
          <p:cNvPr id="162" name="Google Shape;162;p19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hr" sz="4800" u="sng">
                <a:solidFill>
                  <a:schemeClr val="hlink"/>
                </a:solidFill>
                <a:hlinkClick r:id="rId3"/>
              </a:rPr>
              <a:t>Infografika </a:t>
            </a:r>
            <a:endParaRPr sz="4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101</Words>
  <Application>Microsoft Office PowerPoint</Application>
  <PresentationFormat>Prikaz na zaslonu (16:9)</PresentationFormat>
  <Paragraphs>32</Paragraphs>
  <Slides>8</Slides>
  <Notes>8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3" baseType="lpstr">
      <vt:lpstr>Arial</vt:lpstr>
      <vt:lpstr>Cambria</vt:lpstr>
      <vt:lpstr>Calibri</vt:lpstr>
      <vt:lpstr>Nunito</vt:lpstr>
      <vt:lpstr>Shift</vt:lpstr>
      <vt:lpstr>Trigonometrija pravokutnog trokuta</vt:lpstr>
      <vt:lpstr>PowerPointova prezentacija</vt:lpstr>
      <vt:lpstr>EscapeRoom</vt:lpstr>
      <vt:lpstr>Vrednovanje</vt:lpstr>
      <vt:lpstr>PowerPointova prezentacija</vt:lpstr>
      <vt:lpstr>     Točno-netočno pitalice       EscapeRoom       Izlazna kartica </vt:lpstr>
      <vt:lpstr>EscapeRoom u razredu</vt:lpstr>
      <vt:lpstr>Trigonometrija izvan školskih klupa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Trigonometrija pravokutnog trokuta</dc:title>
  <dc:creator>Ivanka</dc:creator>
  <cp:lastModifiedBy>Korisnik</cp:lastModifiedBy>
  <cp:revision>3</cp:revision>
  <dcterms:modified xsi:type="dcterms:W3CDTF">2020-08-31T06:23:57Z</dcterms:modified>
</cp:coreProperties>
</file>