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media/image9.jpeg" ContentType="image/jpeg"/>
  <Override PartName="/ppt/media/image1.jpeg" ContentType="image/jpeg"/>
  <Override PartName="/ppt/media/image8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5.jpeg" ContentType="image/jpeg"/>
  <Override PartName="/ppt/media/image21.png" ContentType="image/png"/>
  <Override PartName="/ppt/media/image6.jpeg" ContentType="image/jpeg"/>
  <Override PartName="/ppt/media/image29.jpeg" ContentType="image/jpeg"/>
  <Override PartName="/ppt/media/image10.png" ContentType="image/pn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24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2.jpeg" ContentType="image/jpeg"/>
  <Override PartName="/ppt/media/image23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613C01-BF4A-42C3-8B4E-86550A4743B2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D73EE88-79BD-40ED-8CDB-8DCE4A6C7239}">
      <dgm:prSet/>
      <dgm:spPr/>
      <dgm:t>
        <a:bodyPr/>
        <a:lstStyle/>
        <a:p>
          <a:r>
            <a:rPr lang="hr-HR"/>
            <a:t>1. test s pet zadataka iz trigonometrije</a:t>
          </a:r>
          <a:endParaRPr lang="en-US"/>
        </a:p>
      </dgm:t>
    </dgm:pt>
    <dgm:pt modelId="{89151F68-0E37-4F83-9BD0-1F4D0BD60592}" type="parTrans" cxnId="{9529D142-1868-461C-8E74-0C8FB2FE8C5D}">
      <dgm:prSet/>
      <dgm:spPr/>
      <dgm:t>
        <a:bodyPr/>
        <a:lstStyle/>
        <a:p>
          <a:endParaRPr lang="en-US"/>
        </a:p>
      </dgm:t>
    </dgm:pt>
    <dgm:pt modelId="{88AF40C7-3819-4FFC-BCAF-585371172C3A}" type="sibTrans" cxnId="{9529D142-1868-461C-8E74-0C8FB2FE8C5D}">
      <dgm:prSet/>
      <dgm:spPr/>
      <dgm:t>
        <a:bodyPr/>
        <a:lstStyle/>
        <a:p>
          <a:endParaRPr lang="en-US"/>
        </a:p>
      </dgm:t>
    </dgm:pt>
    <dgm:pt modelId="{79D1AFD9-83AB-45BC-8015-99824D2DB3E7}">
      <dgm:prSet/>
      <dgm:spPr/>
      <dgm:t>
        <a:bodyPr/>
        <a:lstStyle/>
        <a:p>
          <a:r>
            <a:rPr lang="hr-HR"/>
            <a:t>2. seminarski rad </a:t>
          </a:r>
          <a:endParaRPr lang="en-US"/>
        </a:p>
      </dgm:t>
    </dgm:pt>
    <dgm:pt modelId="{ADEF109C-5CBE-47BC-B109-E530A79842C2}" type="parTrans" cxnId="{0513DB8C-E99F-4C53-83EB-E822D8525A86}">
      <dgm:prSet/>
      <dgm:spPr/>
      <dgm:t>
        <a:bodyPr/>
        <a:lstStyle/>
        <a:p>
          <a:endParaRPr lang="en-US"/>
        </a:p>
      </dgm:t>
    </dgm:pt>
    <dgm:pt modelId="{EC4B2066-A814-42E0-AB45-8BC1E3E6D334}" type="sibTrans" cxnId="{0513DB8C-E99F-4C53-83EB-E822D8525A86}">
      <dgm:prSet/>
      <dgm:spPr/>
      <dgm:t>
        <a:bodyPr/>
        <a:lstStyle/>
        <a:p>
          <a:endParaRPr lang="en-US"/>
        </a:p>
      </dgm:t>
    </dgm:pt>
    <dgm:pt modelId="{23E6EAA9-B99E-4807-B129-570B2520D852}">
      <dgm:prSet/>
      <dgm:spPr/>
      <dgm:t>
        <a:bodyPr/>
        <a:lstStyle/>
        <a:p>
          <a:r>
            <a:rPr lang="hr-HR"/>
            <a:t>3. izrada klinometra i njegovo snimanje</a:t>
          </a:r>
          <a:endParaRPr lang="en-US"/>
        </a:p>
      </dgm:t>
    </dgm:pt>
    <dgm:pt modelId="{C740A4C9-C5FF-4245-8B40-616D2067A14B}" type="parTrans" cxnId="{600AC0DC-36E6-4D9D-89A4-B8F7B6A0B549}">
      <dgm:prSet/>
      <dgm:spPr/>
      <dgm:t>
        <a:bodyPr/>
        <a:lstStyle/>
        <a:p>
          <a:endParaRPr lang="en-US"/>
        </a:p>
      </dgm:t>
    </dgm:pt>
    <dgm:pt modelId="{36660D7F-9BE1-4714-869F-C425456DEF06}" type="sibTrans" cxnId="{600AC0DC-36E6-4D9D-89A4-B8F7B6A0B549}">
      <dgm:prSet/>
      <dgm:spPr/>
      <dgm:t>
        <a:bodyPr/>
        <a:lstStyle/>
        <a:p>
          <a:endParaRPr lang="en-US"/>
        </a:p>
      </dgm:t>
    </dgm:pt>
    <dgm:pt modelId="{BAAD1BE2-5AD8-4354-9DD2-8B41A6863681}">
      <dgm:prSet/>
      <dgm:spPr/>
      <dgm:t>
        <a:bodyPr/>
        <a:lstStyle/>
        <a:p>
          <a:r>
            <a:rPr lang="hr-HR"/>
            <a:t>4. mjerenje visine nekog objekta uporabom izrađenog klinometra</a:t>
          </a:r>
          <a:endParaRPr lang="en-US"/>
        </a:p>
      </dgm:t>
    </dgm:pt>
    <dgm:pt modelId="{B2FA6451-9320-48AA-944D-7E95E490E6C4}" type="parTrans" cxnId="{58806F39-97D8-4507-8D0E-53CB754E4AA2}">
      <dgm:prSet/>
      <dgm:spPr/>
      <dgm:t>
        <a:bodyPr/>
        <a:lstStyle/>
        <a:p>
          <a:endParaRPr lang="en-US"/>
        </a:p>
      </dgm:t>
    </dgm:pt>
    <dgm:pt modelId="{FB54105D-71BF-4750-AB98-257C8941DA75}" type="sibTrans" cxnId="{58806F39-97D8-4507-8D0E-53CB754E4AA2}">
      <dgm:prSet/>
      <dgm:spPr/>
      <dgm:t>
        <a:bodyPr/>
        <a:lstStyle/>
        <a:p>
          <a:endParaRPr lang="en-US"/>
        </a:p>
      </dgm:t>
    </dgm:pt>
    <dgm:pt modelId="{772862ED-6FEC-402B-8971-4144674570B3}">
      <dgm:prSet/>
      <dgm:spPr/>
      <dgm:t>
        <a:bodyPr/>
        <a:lstStyle/>
        <a:p>
          <a:r>
            <a:rPr lang="hr-HR"/>
            <a:t>5. izrada filmića i njegovo postavljanje na web</a:t>
          </a:r>
          <a:endParaRPr lang="en-US"/>
        </a:p>
      </dgm:t>
    </dgm:pt>
    <dgm:pt modelId="{FCE926C5-A81F-4EFE-A3F1-B0B63E06C062}" type="parTrans" cxnId="{A2B79454-7692-4D38-A943-046FBFB091E5}">
      <dgm:prSet/>
      <dgm:spPr/>
      <dgm:t>
        <a:bodyPr/>
        <a:lstStyle/>
        <a:p>
          <a:endParaRPr lang="en-US"/>
        </a:p>
      </dgm:t>
    </dgm:pt>
    <dgm:pt modelId="{1563CE50-733E-49C6-956F-A2B89B89DE55}" type="sibTrans" cxnId="{A2B79454-7692-4D38-A943-046FBFB091E5}">
      <dgm:prSet/>
      <dgm:spPr/>
      <dgm:t>
        <a:bodyPr/>
        <a:lstStyle/>
        <a:p>
          <a:endParaRPr lang="en-US"/>
        </a:p>
      </dgm:t>
    </dgm:pt>
    <dgm:pt modelId="{2EFBB184-3956-4526-BC45-D00A40132C7B}" type="pres">
      <dgm:prSet presAssocID="{05613C01-BF4A-42C3-8B4E-86550A4743B2}" presName="diagram" presStyleCnt="0">
        <dgm:presLayoutVars>
          <dgm:dir/>
          <dgm:resizeHandles val="exact"/>
        </dgm:presLayoutVars>
      </dgm:prSet>
      <dgm:spPr/>
    </dgm:pt>
    <dgm:pt modelId="{FD1C7E3A-E49D-4F88-844C-16EB306FBAB9}" type="pres">
      <dgm:prSet presAssocID="{6D73EE88-79BD-40ED-8CDB-8DCE4A6C7239}" presName="node" presStyleLbl="node1" presStyleIdx="0" presStyleCnt="5">
        <dgm:presLayoutVars>
          <dgm:bulletEnabled val="1"/>
        </dgm:presLayoutVars>
      </dgm:prSet>
      <dgm:spPr/>
    </dgm:pt>
    <dgm:pt modelId="{6CF36CB1-87D8-4012-85BE-64C09DDBBC63}" type="pres">
      <dgm:prSet presAssocID="{88AF40C7-3819-4FFC-BCAF-585371172C3A}" presName="sibTrans" presStyleLbl="sibTrans2D1" presStyleIdx="0" presStyleCnt="4"/>
      <dgm:spPr/>
    </dgm:pt>
    <dgm:pt modelId="{91AA6180-C3EA-4835-A402-9757BB999F38}" type="pres">
      <dgm:prSet presAssocID="{88AF40C7-3819-4FFC-BCAF-585371172C3A}" presName="connectorText" presStyleLbl="sibTrans2D1" presStyleIdx="0" presStyleCnt="4"/>
      <dgm:spPr/>
    </dgm:pt>
    <dgm:pt modelId="{7E36686D-8A09-4C2F-9A47-E6BD8C0E2FCF}" type="pres">
      <dgm:prSet presAssocID="{79D1AFD9-83AB-45BC-8015-99824D2DB3E7}" presName="node" presStyleLbl="node1" presStyleIdx="1" presStyleCnt="5">
        <dgm:presLayoutVars>
          <dgm:bulletEnabled val="1"/>
        </dgm:presLayoutVars>
      </dgm:prSet>
      <dgm:spPr/>
    </dgm:pt>
    <dgm:pt modelId="{269F9796-B9E8-4BA2-9CB4-5BA530818F0F}" type="pres">
      <dgm:prSet presAssocID="{EC4B2066-A814-42E0-AB45-8BC1E3E6D334}" presName="sibTrans" presStyleLbl="sibTrans2D1" presStyleIdx="1" presStyleCnt="4"/>
      <dgm:spPr/>
    </dgm:pt>
    <dgm:pt modelId="{F5AB1CB1-C427-47BB-AD8E-AAF75C4A35DB}" type="pres">
      <dgm:prSet presAssocID="{EC4B2066-A814-42E0-AB45-8BC1E3E6D334}" presName="connectorText" presStyleLbl="sibTrans2D1" presStyleIdx="1" presStyleCnt="4"/>
      <dgm:spPr/>
    </dgm:pt>
    <dgm:pt modelId="{AF5BA412-9E2E-4827-945F-8FDFEB84FDDB}" type="pres">
      <dgm:prSet presAssocID="{23E6EAA9-B99E-4807-B129-570B2520D852}" presName="node" presStyleLbl="node1" presStyleIdx="2" presStyleCnt="5">
        <dgm:presLayoutVars>
          <dgm:bulletEnabled val="1"/>
        </dgm:presLayoutVars>
      </dgm:prSet>
      <dgm:spPr/>
    </dgm:pt>
    <dgm:pt modelId="{1226C69A-0081-4FAD-A8BC-51F646A8E927}" type="pres">
      <dgm:prSet presAssocID="{36660D7F-9BE1-4714-869F-C425456DEF06}" presName="sibTrans" presStyleLbl="sibTrans2D1" presStyleIdx="2" presStyleCnt="4"/>
      <dgm:spPr/>
    </dgm:pt>
    <dgm:pt modelId="{4D95B0AC-E099-4E1D-852F-B245302E5A1A}" type="pres">
      <dgm:prSet presAssocID="{36660D7F-9BE1-4714-869F-C425456DEF06}" presName="connectorText" presStyleLbl="sibTrans2D1" presStyleIdx="2" presStyleCnt="4"/>
      <dgm:spPr/>
    </dgm:pt>
    <dgm:pt modelId="{78261890-B32B-4058-AE03-F7122786618B}" type="pres">
      <dgm:prSet presAssocID="{BAAD1BE2-5AD8-4354-9DD2-8B41A6863681}" presName="node" presStyleLbl="node1" presStyleIdx="3" presStyleCnt="5">
        <dgm:presLayoutVars>
          <dgm:bulletEnabled val="1"/>
        </dgm:presLayoutVars>
      </dgm:prSet>
      <dgm:spPr/>
    </dgm:pt>
    <dgm:pt modelId="{87BFAFCB-24D9-4173-9DD0-A50336A72E8E}" type="pres">
      <dgm:prSet presAssocID="{FB54105D-71BF-4750-AB98-257C8941DA75}" presName="sibTrans" presStyleLbl="sibTrans2D1" presStyleIdx="3" presStyleCnt="4"/>
      <dgm:spPr/>
    </dgm:pt>
    <dgm:pt modelId="{ADFF2DF6-8ADD-430D-8E02-A34EA3322417}" type="pres">
      <dgm:prSet presAssocID="{FB54105D-71BF-4750-AB98-257C8941DA75}" presName="connectorText" presStyleLbl="sibTrans2D1" presStyleIdx="3" presStyleCnt="4"/>
      <dgm:spPr/>
    </dgm:pt>
    <dgm:pt modelId="{CF74D4D6-F06F-42B6-88CB-5FB6FF759DEC}" type="pres">
      <dgm:prSet presAssocID="{772862ED-6FEC-402B-8971-4144674570B3}" presName="node" presStyleLbl="node1" presStyleIdx="4" presStyleCnt="5">
        <dgm:presLayoutVars>
          <dgm:bulletEnabled val="1"/>
        </dgm:presLayoutVars>
      </dgm:prSet>
      <dgm:spPr/>
    </dgm:pt>
  </dgm:ptLst>
  <dgm:cxnLst>
    <dgm:cxn modelId="{D41BFA07-E0ED-4518-A5F7-CC41D5606998}" type="presOf" srcId="{79D1AFD9-83AB-45BC-8015-99824D2DB3E7}" destId="{7E36686D-8A09-4C2F-9A47-E6BD8C0E2FCF}" srcOrd="0" destOrd="0" presId="urn:microsoft.com/office/officeart/2005/8/layout/process5"/>
    <dgm:cxn modelId="{844C0D13-B904-4473-A116-A4AEB474DA68}" type="presOf" srcId="{23E6EAA9-B99E-4807-B129-570B2520D852}" destId="{AF5BA412-9E2E-4827-945F-8FDFEB84FDDB}" srcOrd="0" destOrd="0" presId="urn:microsoft.com/office/officeart/2005/8/layout/process5"/>
    <dgm:cxn modelId="{7EA8C92A-A917-45AF-AE5C-143741421E62}" type="presOf" srcId="{05613C01-BF4A-42C3-8B4E-86550A4743B2}" destId="{2EFBB184-3956-4526-BC45-D00A40132C7B}" srcOrd="0" destOrd="0" presId="urn:microsoft.com/office/officeart/2005/8/layout/process5"/>
    <dgm:cxn modelId="{58806F39-97D8-4507-8D0E-53CB754E4AA2}" srcId="{05613C01-BF4A-42C3-8B4E-86550A4743B2}" destId="{BAAD1BE2-5AD8-4354-9DD2-8B41A6863681}" srcOrd="3" destOrd="0" parTransId="{B2FA6451-9320-48AA-944D-7E95E490E6C4}" sibTransId="{FB54105D-71BF-4750-AB98-257C8941DA75}"/>
    <dgm:cxn modelId="{DD5A033C-4394-4F3B-BFF7-07C51635FBFB}" type="presOf" srcId="{88AF40C7-3819-4FFC-BCAF-585371172C3A}" destId="{91AA6180-C3EA-4835-A402-9757BB999F38}" srcOrd="1" destOrd="0" presId="urn:microsoft.com/office/officeart/2005/8/layout/process5"/>
    <dgm:cxn modelId="{9290F761-F9AE-45C4-B16B-71D4C45D1198}" type="presOf" srcId="{FB54105D-71BF-4750-AB98-257C8941DA75}" destId="{87BFAFCB-24D9-4173-9DD0-A50336A72E8E}" srcOrd="0" destOrd="0" presId="urn:microsoft.com/office/officeart/2005/8/layout/process5"/>
    <dgm:cxn modelId="{9529D142-1868-461C-8E74-0C8FB2FE8C5D}" srcId="{05613C01-BF4A-42C3-8B4E-86550A4743B2}" destId="{6D73EE88-79BD-40ED-8CDB-8DCE4A6C7239}" srcOrd="0" destOrd="0" parTransId="{89151F68-0E37-4F83-9BD0-1F4D0BD60592}" sibTransId="{88AF40C7-3819-4FFC-BCAF-585371172C3A}"/>
    <dgm:cxn modelId="{4B69574F-3EF4-4E91-A7E2-816EBB751020}" type="presOf" srcId="{6D73EE88-79BD-40ED-8CDB-8DCE4A6C7239}" destId="{FD1C7E3A-E49D-4F88-844C-16EB306FBAB9}" srcOrd="0" destOrd="0" presId="urn:microsoft.com/office/officeart/2005/8/layout/process5"/>
    <dgm:cxn modelId="{A2B79454-7692-4D38-A943-046FBFB091E5}" srcId="{05613C01-BF4A-42C3-8B4E-86550A4743B2}" destId="{772862ED-6FEC-402B-8971-4144674570B3}" srcOrd="4" destOrd="0" parTransId="{FCE926C5-A81F-4EFE-A3F1-B0B63E06C062}" sibTransId="{1563CE50-733E-49C6-956F-A2B89B89DE55}"/>
    <dgm:cxn modelId="{05059879-B276-49F4-AA8C-ABC4C33A9FD2}" type="presOf" srcId="{36660D7F-9BE1-4714-869F-C425456DEF06}" destId="{4D95B0AC-E099-4E1D-852F-B245302E5A1A}" srcOrd="1" destOrd="0" presId="urn:microsoft.com/office/officeart/2005/8/layout/process5"/>
    <dgm:cxn modelId="{DB58AB8C-FE4B-4B75-A449-4D5F49E48FD1}" type="presOf" srcId="{88AF40C7-3819-4FFC-BCAF-585371172C3A}" destId="{6CF36CB1-87D8-4012-85BE-64C09DDBBC63}" srcOrd="0" destOrd="0" presId="urn:microsoft.com/office/officeart/2005/8/layout/process5"/>
    <dgm:cxn modelId="{0513DB8C-E99F-4C53-83EB-E822D8525A86}" srcId="{05613C01-BF4A-42C3-8B4E-86550A4743B2}" destId="{79D1AFD9-83AB-45BC-8015-99824D2DB3E7}" srcOrd="1" destOrd="0" parTransId="{ADEF109C-5CBE-47BC-B109-E530A79842C2}" sibTransId="{EC4B2066-A814-42E0-AB45-8BC1E3E6D334}"/>
    <dgm:cxn modelId="{F0B6BB91-A572-4AA3-85DB-EB3D410A2029}" type="presOf" srcId="{EC4B2066-A814-42E0-AB45-8BC1E3E6D334}" destId="{F5AB1CB1-C427-47BB-AD8E-AAF75C4A35DB}" srcOrd="1" destOrd="0" presId="urn:microsoft.com/office/officeart/2005/8/layout/process5"/>
    <dgm:cxn modelId="{752E7CAD-E2A7-4BE7-9082-5A45D65B20F9}" type="presOf" srcId="{FB54105D-71BF-4750-AB98-257C8941DA75}" destId="{ADFF2DF6-8ADD-430D-8E02-A34EA3322417}" srcOrd="1" destOrd="0" presId="urn:microsoft.com/office/officeart/2005/8/layout/process5"/>
    <dgm:cxn modelId="{9F450EB3-FC69-452C-9287-4BD91AFE527F}" type="presOf" srcId="{36660D7F-9BE1-4714-869F-C425456DEF06}" destId="{1226C69A-0081-4FAD-A8BC-51F646A8E927}" srcOrd="0" destOrd="0" presId="urn:microsoft.com/office/officeart/2005/8/layout/process5"/>
    <dgm:cxn modelId="{16EB8DBF-268F-47A5-A1A1-FEED99EF403E}" type="presOf" srcId="{BAAD1BE2-5AD8-4354-9DD2-8B41A6863681}" destId="{78261890-B32B-4058-AE03-F7122786618B}" srcOrd="0" destOrd="0" presId="urn:microsoft.com/office/officeart/2005/8/layout/process5"/>
    <dgm:cxn modelId="{8C6241D2-72D3-4D65-9450-723816675E56}" type="presOf" srcId="{EC4B2066-A814-42E0-AB45-8BC1E3E6D334}" destId="{269F9796-B9E8-4BA2-9CB4-5BA530818F0F}" srcOrd="0" destOrd="0" presId="urn:microsoft.com/office/officeart/2005/8/layout/process5"/>
    <dgm:cxn modelId="{600AC0DC-36E6-4D9D-89A4-B8F7B6A0B549}" srcId="{05613C01-BF4A-42C3-8B4E-86550A4743B2}" destId="{23E6EAA9-B99E-4807-B129-570B2520D852}" srcOrd="2" destOrd="0" parTransId="{C740A4C9-C5FF-4245-8B40-616D2067A14B}" sibTransId="{36660D7F-9BE1-4714-869F-C425456DEF06}"/>
    <dgm:cxn modelId="{4BDD39F2-5207-4DEB-B93F-22EDFD5773BE}" type="presOf" srcId="{772862ED-6FEC-402B-8971-4144674570B3}" destId="{CF74D4D6-F06F-42B6-88CB-5FB6FF759DEC}" srcOrd="0" destOrd="0" presId="urn:microsoft.com/office/officeart/2005/8/layout/process5"/>
    <dgm:cxn modelId="{6B866290-66F3-49DC-B57E-79E57A318F9E}" type="presParOf" srcId="{2EFBB184-3956-4526-BC45-D00A40132C7B}" destId="{FD1C7E3A-E49D-4F88-844C-16EB306FBAB9}" srcOrd="0" destOrd="0" presId="urn:microsoft.com/office/officeart/2005/8/layout/process5"/>
    <dgm:cxn modelId="{9E8D6F45-429B-4B34-924D-DD8E4B7B9946}" type="presParOf" srcId="{2EFBB184-3956-4526-BC45-D00A40132C7B}" destId="{6CF36CB1-87D8-4012-85BE-64C09DDBBC63}" srcOrd="1" destOrd="0" presId="urn:microsoft.com/office/officeart/2005/8/layout/process5"/>
    <dgm:cxn modelId="{10D81008-0A97-4B7C-A5D7-EF4B252CE59C}" type="presParOf" srcId="{6CF36CB1-87D8-4012-85BE-64C09DDBBC63}" destId="{91AA6180-C3EA-4835-A402-9757BB999F38}" srcOrd="0" destOrd="0" presId="urn:microsoft.com/office/officeart/2005/8/layout/process5"/>
    <dgm:cxn modelId="{20532986-7ED7-4263-BC45-1366EE8DDD2A}" type="presParOf" srcId="{2EFBB184-3956-4526-BC45-D00A40132C7B}" destId="{7E36686D-8A09-4C2F-9A47-E6BD8C0E2FCF}" srcOrd="2" destOrd="0" presId="urn:microsoft.com/office/officeart/2005/8/layout/process5"/>
    <dgm:cxn modelId="{73EEAF3A-C2D9-4878-8239-0C93F2D59B9F}" type="presParOf" srcId="{2EFBB184-3956-4526-BC45-D00A40132C7B}" destId="{269F9796-B9E8-4BA2-9CB4-5BA530818F0F}" srcOrd="3" destOrd="0" presId="urn:microsoft.com/office/officeart/2005/8/layout/process5"/>
    <dgm:cxn modelId="{025DAED4-748E-449F-B3B6-B3EF923968D4}" type="presParOf" srcId="{269F9796-B9E8-4BA2-9CB4-5BA530818F0F}" destId="{F5AB1CB1-C427-47BB-AD8E-AAF75C4A35DB}" srcOrd="0" destOrd="0" presId="urn:microsoft.com/office/officeart/2005/8/layout/process5"/>
    <dgm:cxn modelId="{917754DF-B1B9-4F78-BB36-5B46C5CF8C26}" type="presParOf" srcId="{2EFBB184-3956-4526-BC45-D00A40132C7B}" destId="{AF5BA412-9E2E-4827-945F-8FDFEB84FDDB}" srcOrd="4" destOrd="0" presId="urn:microsoft.com/office/officeart/2005/8/layout/process5"/>
    <dgm:cxn modelId="{6C5B9545-6832-43B8-9AC9-259989BFD6E9}" type="presParOf" srcId="{2EFBB184-3956-4526-BC45-D00A40132C7B}" destId="{1226C69A-0081-4FAD-A8BC-51F646A8E927}" srcOrd="5" destOrd="0" presId="urn:microsoft.com/office/officeart/2005/8/layout/process5"/>
    <dgm:cxn modelId="{71622FE9-D759-4934-8713-55F8FAF6A78A}" type="presParOf" srcId="{1226C69A-0081-4FAD-A8BC-51F646A8E927}" destId="{4D95B0AC-E099-4E1D-852F-B245302E5A1A}" srcOrd="0" destOrd="0" presId="urn:microsoft.com/office/officeart/2005/8/layout/process5"/>
    <dgm:cxn modelId="{B47DDBAC-4729-4CB8-B026-C38B112FA1A3}" type="presParOf" srcId="{2EFBB184-3956-4526-BC45-D00A40132C7B}" destId="{78261890-B32B-4058-AE03-F7122786618B}" srcOrd="6" destOrd="0" presId="urn:microsoft.com/office/officeart/2005/8/layout/process5"/>
    <dgm:cxn modelId="{A963F933-0D86-4AF7-BE6D-1A35CE661C4D}" type="presParOf" srcId="{2EFBB184-3956-4526-BC45-D00A40132C7B}" destId="{87BFAFCB-24D9-4173-9DD0-A50336A72E8E}" srcOrd="7" destOrd="0" presId="urn:microsoft.com/office/officeart/2005/8/layout/process5"/>
    <dgm:cxn modelId="{A7228B5F-AC9F-4A93-B78E-ECEF0230BE3F}" type="presParOf" srcId="{87BFAFCB-24D9-4173-9DD0-A50336A72E8E}" destId="{ADFF2DF6-8ADD-430D-8E02-A34EA3322417}" srcOrd="0" destOrd="0" presId="urn:microsoft.com/office/officeart/2005/8/layout/process5"/>
    <dgm:cxn modelId="{0EF3223C-2082-4F0B-A78F-A7E48DA62307}" type="presParOf" srcId="{2EFBB184-3956-4526-BC45-D00A40132C7B}" destId="{CF74D4D6-F06F-42B6-88CB-5FB6FF759DE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1D0719-6A0E-4665-B8B1-995E547B0A9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BAA13FD-084F-4171-AD2D-F4713A3E3552}">
      <dgm:prSet/>
      <dgm:spPr/>
      <dgm:t>
        <a:bodyPr/>
        <a:lstStyle/>
        <a:p>
          <a:r>
            <a:rPr lang="hr-HR" dirty="0">
              <a:hlinkClick xmlns:r="http://schemas.openxmlformats.org/officeDocument/2006/relationships" r:id="rId1" action="ppaction://hlinkfile"/>
            </a:rPr>
            <a:t>Završni rad 1</a:t>
          </a:r>
          <a:endParaRPr lang="en-US" dirty="0"/>
        </a:p>
      </dgm:t>
    </dgm:pt>
    <dgm:pt modelId="{F8939751-7B57-4D8D-BE35-BF88E4B750B8}" type="parTrans" cxnId="{B67D058F-80E0-4AA0-A6C7-996C07535A34}">
      <dgm:prSet/>
      <dgm:spPr/>
      <dgm:t>
        <a:bodyPr/>
        <a:lstStyle/>
        <a:p>
          <a:endParaRPr lang="en-US"/>
        </a:p>
      </dgm:t>
    </dgm:pt>
    <dgm:pt modelId="{CCB913B1-7CA4-4C25-9622-FD147DBE738E}" type="sibTrans" cxnId="{B67D058F-80E0-4AA0-A6C7-996C07535A34}">
      <dgm:prSet/>
      <dgm:spPr/>
      <dgm:t>
        <a:bodyPr/>
        <a:lstStyle/>
        <a:p>
          <a:endParaRPr lang="en-US"/>
        </a:p>
      </dgm:t>
    </dgm:pt>
    <dgm:pt modelId="{2AF7F67F-4279-4BDD-B4D0-384BB1B5B1DE}">
      <dgm:prSet/>
      <dgm:spPr/>
      <dgm:t>
        <a:bodyPr/>
        <a:lstStyle/>
        <a:p>
          <a:r>
            <a:rPr lang="hr-HR" dirty="0">
              <a:hlinkClick xmlns:r="http://schemas.openxmlformats.org/officeDocument/2006/relationships" r:id="rId2" action="ppaction://hlinkfile"/>
            </a:rPr>
            <a:t>Završni rad 2</a:t>
          </a:r>
          <a:endParaRPr lang="en-US" dirty="0"/>
        </a:p>
      </dgm:t>
    </dgm:pt>
    <dgm:pt modelId="{F807E5DE-3417-4ED1-8BD6-D1EA7DE9897E}" type="parTrans" cxnId="{F7624D52-A106-495C-B1D8-182612D607A0}">
      <dgm:prSet/>
      <dgm:spPr/>
      <dgm:t>
        <a:bodyPr/>
        <a:lstStyle/>
        <a:p>
          <a:endParaRPr lang="en-US"/>
        </a:p>
      </dgm:t>
    </dgm:pt>
    <dgm:pt modelId="{279B34FC-C611-4B55-B41A-3DE52E2C7DD8}" type="sibTrans" cxnId="{F7624D52-A106-495C-B1D8-182612D607A0}">
      <dgm:prSet/>
      <dgm:spPr/>
      <dgm:t>
        <a:bodyPr/>
        <a:lstStyle/>
        <a:p>
          <a:endParaRPr lang="en-US"/>
        </a:p>
      </dgm:t>
    </dgm:pt>
    <dgm:pt modelId="{4D3D1CA9-42A2-4B47-B457-9CBC8E25EA2F}">
      <dgm:prSet/>
      <dgm:spPr/>
      <dgm:t>
        <a:bodyPr/>
        <a:lstStyle/>
        <a:p>
          <a:r>
            <a:rPr lang="hr-HR" dirty="0">
              <a:hlinkClick xmlns:r="http://schemas.openxmlformats.org/officeDocument/2006/relationships" r:id="rId3" action="ppaction://hlinkfile"/>
            </a:rPr>
            <a:t>Završni rad 3</a:t>
          </a:r>
          <a:endParaRPr lang="en-US" dirty="0"/>
        </a:p>
      </dgm:t>
    </dgm:pt>
    <dgm:pt modelId="{8D3F0F0F-BD9F-4300-B311-63E17090E331}" type="parTrans" cxnId="{E5031ECC-8173-440B-92E3-60DDDFE7813C}">
      <dgm:prSet/>
      <dgm:spPr/>
      <dgm:t>
        <a:bodyPr/>
        <a:lstStyle/>
        <a:p>
          <a:endParaRPr lang="hr-HR"/>
        </a:p>
      </dgm:t>
    </dgm:pt>
    <dgm:pt modelId="{373F0C61-91C7-48A7-B251-1375EFEBE7B5}" type="sibTrans" cxnId="{E5031ECC-8173-440B-92E3-60DDDFE7813C}">
      <dgm:prSet/>
      <dgm:spPr/>
      <dgm:t>
        <a:bodyPr/>
        <a:lstStyle/>
        <a:p>
          <a:endParaRPr lang="hr-HR"/>
        </a:p>
      </dgm:t>
    </dgm:pt>
    <dgm:pt modelId="{421351D3-AD5D-4FBE-9674-8785501C2B9D}" type="pres">
      <dgm:prSet presAssocID="{EC1D0719-6A0E-4665-B8B1-995E547B0A9A}" presName="linear" presStyleCnt="0">
        <dgm:presLayoutVars>
          <dgm:animLvl val="lvl"/>
          <dgm:resizeHandles val="exact"/>
        </dgm:presLayoutVars>
      </dgm:prSet>
      <dgm:spPr/>
    </dgm:pt>
    <dgm:pt modelId="{AC276420-AF4D-42DF-9A17-6C6034393397}" type="pres">
      <dgm:prSet presAssocID="{8BAA13FD-084F-4171-AD2D-F4713A3E3552}" presName="parentText" presStyleLbl="node1" presStyleIdx="0" presStyleCnt="3" custScaleY="55895" custLinFactY="2377" custLinFactNeighborX="915" custLinFactNeighborY="100000">
        <dgm:presLayoutVars>
          <dgm:chMax val="0"/>
          <dgm:bulletEnabled val="1"/>
        </dgm:presLayoutVars>
      </dgm:prSet>
      <dgm:spPr/>
    </dgm:pt>
    <dgm:pt modelId="{579EF608-C1B1-44E0-B7EA-442EDC43493B}" type="pres">
      <dgm:prSet presAssocID="{CCB913B1-7CA4-4C25-9622-FD147DBE738E}" presName="spacer" presStyleCnt="0"/>
      <dgm:spPr/>
    </dgm:pt>
    <dgm:pt modelId="{A6077F92-2A73-4AFA-B4ED-09B9E1A98E4D}" type="pres">
      <dgm:prSet presAssocID="{2AF7F67F-4279-4BDD-B4D0-384BB1B5B1DE}" presName="parentText" presStyleLbl="node1" presStyleIdx="1" presStyleCnt="3" custScaleY="52448" custLinFactY="7407" custLinFactNeighborX="-4305" custLinFactNeighborY="100000">
        <dgm:presLayoutVars>
          <dgm:chMax val="0"/>
          <dgm:bulletEnabled val="1"/>
        </dgm:presLayoutVars>
      </dgm:prSet>
      <dgm:spPr/>
    </dgm:pt>
    <dgm:pt modelId="{63D2522B-4D7B-4FC3-9350-E405E38457FE}" type="pres">
      <dgm:prSet presAssocID="{279B34FC-C611-4B55-B41A-3DE52E2C7DD8}" presName="spacer" presStyleCnt="0"/>
      <dgm:spPr/>
    </dgm:pt>
    <dgm:pt modelId="{A7D2A8F0-BDD1-4708-A4AA-BCE4D2335A81}" type="pres">
      <dgm:prSet presAssocID="{4D3D1CA9-42A2-4B47-B457-9CBC8E25EA2F}" presName="parentText" presStyleLbl="node1" presStyleIdx="2" presStyleCnt="3" custScaleY="54029" custLinFactY="13567" custLinFactNeighborX="-2744" custLinFactNeighborY="100000">
        <dgm:presLayoutVars>
          <dgm:chMax val="0"/>
          <dgm:bulletEnabled val="1"/>
        </dgm:presLayoutVars>
      </dgm:prSet>
      <dgm:spPr/>
    </dgm:pt>
  </dgm:ptLst>
  <dgm:cxnLst>
    <dgm:cxn modelId="{A81EBF68-01DF-4500-A4D2-3DC6A7C26174}" type="presOf" srcId="{4D3D1CA9-42A2-4B47-B457-9CBC8E25EA2F}" destId="{A7D2A8F0-BDD1-4708-A4AA-BCE4D2335A81}" srcOrd="0" destOrd="0" presId="urn:microsoft.com/office/officeart/2005/8/layout/vList2"/>
    <dgm:cxn modelId="{F7624D52-A106-495C-B1D8-182612D607A0}" srcId="{EC1D0719-6A0E-4665-B8B1-995E547B0A9A}" destId="{2AF7F67F-4279-4BDD-B4D0-384BB1B5B1DE}" srcOrd="1" destOrd="0" parTransId="{F807E5DE-3417-4ED1-8BD6-D1EA7DE9897E}" sibTransId="{279B34FC-C611-4B55-B41A-3DE52E2C7DD8}"/>
    <dgm:cxn modelId="{5CADF88C-1308-4CE2-8BC1-1D35049F45A7}" type="presOf" srcId="{8BAA13FD-084F-4171-AD2D-F4713A3E3552}" destId="{AC276420-AF4D-42DF-9A17-6C6034393397}" srcOrd="0" destOrd="0" presId="urn:microsoft.com/office/officeart/2005/8/layout/vList2"/>
    <dgm:cxn modelId="{B67D058F-80E0-4AA0-A6C7-996C07535A34}" srcId="{EC1D0719-6A0E-4665-B8B1-995E547B0A9A}" destId="{8BAA13FD-084F-4171-AD2D-F4713A3E3552}" srcOrd="0" destOrd="0" parTransId="{F8939751-7B57-4D8D-BE35-BF88E4B750B8}" sibTransId="{CCB913B1-7CA4-4C25-9622-FD147DBE738E}"/>
    <dgm:cxn modelId="{E5031ECC-8173-440B-92E3-60DDDFE7813C}" srcId="{EC1D0719-6A0E-4665-B8B1-995E547B0A9A}" destId="{4D3D1CA9-42A2-4B47-B457-9CBC8E25EA2F}" srcOrd="2" destOrd="0" parTransId="{8D3F0F0F-BD9F-4300-B311-63E17090E331}" sibTransId="{373F0C61-91C7-48A7-B251-1375EFEBE7B5}"/>
    <dgm:cxn modelId="{7D6733D0-3C07-4192-8BFF-1DE43CE8871A}" type="presOf" srcId="{2AF7F67F-4279-4BDD-B4D0-384BB1B5B1DE}" destId="{A6077F92-2A73-4AFA-B4ED-09B9E1A98E4D}" srcOrd="0" destOrd="0" presId="urn:microsoft.com/office/officeart/2005/8/layout/vList2"/>
    <dgm:cxn modelId="{0D89BFF8-8BE4-4413-99BC-9A25D0BA86E5}" type="presOf" srcId="{EC1D0719-6A0E-4665-B8B1-995E547B0A9A}" destId="{421351D3-AD5D-4FBE-9674-8785501C2B9D}" srcOrd="0" destOrd="0" presId="urn:microsoft.com/office/officeart/2005/8/layout/vList2"/>
    <dgm:cxn modelId="{F5613F80-9C08-4605-98A7-FF434D6B0FA7}" type="presParOf" srcId="{421351D3-AD5D-4FBE-9674-8785501C2B9D}" destId="{AC276420-AF4D-42DF-9A17-6C6034393397}" srcOrd="0" destOrd="0" presId="urn:microsoft.com/office/officeart/2005/8/layout/vList2"/>
    <dgm:cxn modelId="{2EFBA1B0-AEE0-4367-B343-790343454846}" type="presParOf" srcId="{421351D3-AD5D-4FBE-9674-8785501C2B9D}" destId="{579EF608-C1B1-44E0-B7EA-442EDC43493B}" srcOrd="1" destOrd="0" presId="urn:microsoft.com/office/officeart/2005/8/layout/vList2"/>
    <dgm:cxn modelId="{6541FE3B-ACEF-4C53-8A58-3EB89BDB58FA}" type="presParOf" srcId="{421351D3-AD5D-4FBE-9674-8785501C2B9D}" destId="{A6077F92-2A73-4AFA-B4ED-09B9E1A98E4D}" srcOrd="2" destOrd="0" presId="urn:microsoft.com/office/officeart/2005/8/layout/vList2"/>
    <dgm:cxn modelId="{CB83FDBE-AA4E-4A32-98D1-27DEE4801603}" type="presParOf" srcId="{421351D3-AD5D-4FBE-9674-8785501C2B9D}" destId="{63D2522B-4D7B-4FC3-9350-E405E38457FE}" srcOrd="3" destOrd="0" presId="urn:microsoft.com/office/officeart/2005/8/layout/vList2"/>
    <dgm:cxn modelId="{9273A0DE-BD57-4914-B7CB-7C9740F3BE72}" type="presParOf" srcId="{421351D3-AD5D-4FBE-9674-8785501C2B9D}" destId="{A7D2A8F0-BDD1-4708-A4AA-BCE4D2335A8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E789C9-9470-4E3C-98D4-91631A6A9758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88942BB-9780-4913-ABE7-C9151E20D802}">
      <dgm:prSet/>
      <dgm:spPr/>
      <dgm:t>
        <a:bodyPr/>
        <a:lstStyle/>
        <a:p>
          <a:r>
            <a:rPr lang="en-US"/>
            <a:t>Hvala na pažnji.</a:t>
          </a:r>
        </a:p>
      </dgm:t>
    </dgm:pt>
    <dgm:pt modelId="{CF9F9B60-F51E-43C5-97A8-DBD16D9FF2C4}" type="parTrans" cxnId="{CE02C98E-50A6-401A-A2FD-57E08231EAB1}">
      <dgm:prSet/>
      <dgm:spPr/>
      <dgm:t>
        <a:bodyPr/>
        <a:lstStyle/>
        <a:p>
          <a:endParaRPr lang="en-US"/>
        </a:p>
      </dgm:t>
    </dgm:pt>
    <dgm:pt modelId="{300CA25D-7B9E-4DB1-80C0-16D2CDA7C4CD}" type="sibTrans" cxnId="{CE02C98E-50A6-401A-A2FD-57E08231EAB1}">
      <dgm:prSet/>
      <dgm:spPr/>
      <dgm:t>
        <a:bodyPr/>
        <a:lstStyle/>
        <a:p>
          <a:endParaRPr lang="en-US"/>
        </a:p>
      </dgm:t>
    </dgm:pt>
    <dgm:pt modelId="{2DF64225-8161-4CEA-ADA2-C1683BD6C919}">
      <dgm:prSet/>
      <dgm:spPr/>
      <dgm:t>
        <a:bodyPr/>
        <a:lstStyle/>
        <a:p>
          <a:r>
            <a:rPr lang="en-US"/>
            <a:t>Pitanja?</a:t>
          </a:r>
        </a:p>
      </dgm:t>
    </dgm:pt>
    <dgm:pt modelId="{C5138859-6C9C-4587-B206-C75987DB76B4}" type="parTrans" cxnId="{217BCCD2-6557-41F5-86F2-9D5ED0470E8E}">
      <dgm:prSet/>
      <dgm:spPr/>
      <dgm:t>
        <a:bodyPr/>
        <a:lstStyle/>
        <a:p>
          <a:endParaRPr lang="en-US"/>
        </a:p>
      </dgm:t>
    </dgm:pt>
    <dgm:pt modelId="{E98284B2-B39B-4C6B-B1B8-AFA4426ECA04}" type="sibTrans" cxnId="{217BCCD2-6557-41F5-86F2-9D5ED0470E8E}">
      <dgm:prSet/>
      <dgm:spPr/>
      <dgm:t>
        <a:bodyPr/>
        <a:lstStyle/>
        <a:p>
          <a:endParaRPr lang="en-US"/>
        </a:p>
      </dgm:t>
    </dgm:pt>
    <dgm:pt modelId="{EA780304-3ED6-43C3-9ACB-D615B6738BC0}" type="pres">
      <dgm:prSet presAssocID="{33E789C9-9470-4E3C-98D4-91631A6A9758}" presName="cycle" presStyleCnt="0">
        <dgm:presLayoutVars>
          <dgm:dir/>
          <dgm:resizeHandles val="exact"/>
        </dgm:presLayoutVars>
      </dgm:prSet>
      <dgm:spPr/>
    </dgm:pt>
    <dgm:pt modelId="{DEAFFD8C-5C7E-4F12-9052-95FCF9A06F74}" type="pres">
      <dgm:prSet presAssocID="{E88942BB-9780-4913-ABE7-C9151E20D802}" presName="node" presStyleLbl="node1" presStyleIdx="0" presStyleCnt="2">
        <dgm:presLayoutVars>
          <dgm:bulletEnabled val="1"/>
        </dgm:presLayoutVars>
      </dgm:prSet>
      <dgm:spPr/>
    </dgm:pt>
    <dgm:pt modelId="{29D4810A-A208-4863-A954-64F1E90907EB}" type="pres">
      <dgm:prSet presAssocID="{E88942BB-9780-4913-ABE7-C9151E20D802}" presName="spNode" presStyleCnt="0"/>
      <dgm:spPr/>
    </dgm:pt>
    <dgm:pt modelId="{18B4ABE0-81CE-4F17-BD89-C3445677D5D7}" type="pres">
      <dgm:prSet presAssocID="{300CA25D-7B9E-4DB1-80C0-16D2CDA7C4CD}" presName="sibTrans" presStyleLbl="sibTrans1D1" presStyleIdx="0" presStyleCnt="2"/>
      <dgm:spPr/>
    </dgm:pt>
    <dgm:pt modelId="{57073CC1-B70F-4E70-93C2-1D61DC254482}" type="pres">
      <dgm:prSet presAssocID="{2DF64225-8161-4CEA-ADA2-C1683BD6C919}" presName="node" presStyleLbl="node1" presStyleIdx="1" presStyleCnt="2">
        <dgm:presLayoutVars>
          <dgm:bulletEnabled val="1"/>
        </dgm:presLayoutVars>
      </dgm:prSet>
      <dgm:spPr/>
    </dgm:pt>
    <dgm:pt modelId="{8DF32898-B109-4E14-AE4A-E292558C170B}" type="pres">
      <dgm:prSet presAssocID="{2DF64225-8161-4CEA-ADA2-C1683BD6C919}" presName="spNode" presStyleCnt="0"/>
      <dgm:spPr/>
    </dgm:pt>
    <dgm:pt modelId="{01881200-6DE9-4A14-A150-39A402E15053}" type="pres">
      <dgm:prSet presAssocID="{E98284B2-B39B-4C6B-B1B8-AFA4426ECA04}" presName="sibTrans" presStyleLbl="sibTrans1D1" presStyleIdx="1" presStyleCnt="2"/>
      <dgm:spPr/>
    </dgm:pt>
  </dgm:ptLst>
  <dgm:cxnLst>
    <dgm:cxn modelId="{783AF833-D6C2-4B32-B950-CEE11851852E}" type="presOf" srcId="{33E789C9-9470-4E3C-98D4-91631A6A9758}" destId="{EA780304-3ED6-43C3-9ACB-D615B6738BC0}" srcOrd="0" destOrd="0" presId="urn:microsoft.com/office/officeart/2005/8/layout/cycle6"/>
    <dgm:cxn modelId="{CE02C98E-50A6-401A-A2FD-57E08231EAB1}" srcId="{33E789C9-9470-4E3C-98D4-91631A6A9758}" destId="{E88942BB-9780-4913-ABE7-C9151E20D802}" srcOrd="0" destOrd="0" parTransId="{CF9F9B60-F51E-43C5-97A8-DBD16D9FF2C4}" sibTransId="{300CA25D-7B9E-4DB1-80C0-16D2CDA7C4CD}"/>
    <dgm:cxn modelId="{3E105C9D-1B1B-4F6A-B063-FD5193A0CA85}" type="presOf" srcId="{300CA25D-7B9E-4DB1-80C0-16D2CDA7C4CD}" destId="{18B4ABE0-81CE-4F17-BD89-C3445677D5D7}" srcOrd="0" destOrd="0" presId="urn:microsoft.com/office/officeart/2005/8/layout/cycle6"/>
    <dgm:cxn modelId="{B91BBEC3-9114-4F68-A568-38A2B26D1DA8}" type="presOf" srcId="{2DF64225-8161-4CEA-ADA2-C1683BD6C919}" destId="{57073CC1-B70F-4E70-93C2-1D61DC254482}" srcOrd="0" destOrd="0" presId="urn:microsoft.com/office/officeart/2005/8/layout/cycle6"/>
    <dgm:cxn modelId="{151BD2C6-884C-4D6F-A0E9-DB5B2E7221B9}" type="presOf" srcId="{E88942BB-9780-4913-ABE7-C9151E20D802}" destId="{DEAFFD8C-5C7E-4F12-9052-95FCF9A06F74}" srcOrd="0" destOrd="0" presId="urn:microsoft.com/office/officeart/2005/8/layout/cycle6"/>
    <dgm:cxn modelId="{3C47C5CF-009A-4FD1-A379-5A998D41447C}" type="presOf" srcId="{E98284B2-B39B-4C6B-B1B8-AFA4426ECA04}" destId="{01881200-6DE9-4A14-A150-39A402E15053}" srcOrd="0" destOrd="0" presId="urn:microsoft.com/office/officeart/2005/8/layout/cycle6"/>
    <dgm:cxn modelId="{217BCCD2-6557-41F5-86F2-9D5ED0470E8E}" srcId="{33E789C9-9470-4E3C-98D4-91631A6A9758}" destId="{2DF64225-8161-4CEA-ADA2-C1683BD6C919}" srcOrd="1" destOrd="0" parTransId="{C5138859-6C9C-4587-B206-C75987DB76B4}" sibTransId="{E98284B2-B39B-4C6B-B1B8-AFA4426ECA04}"/>
    <dgm:cxn modelId="{8F0D5953-4079-4595-998E-F632E2E0D0C2}" type="presParOf" srcId="{EA780304-3ED6-43C3-9ACB-D615B6738BC0}" destId="{DEAFFD8C-5C7E-4F12-9052-95FCF9A06F74}" srcOrd="0" destOrd="0" presId="urn:microsoft.com/office/officeart/2005/8/layout/cycle6"/>
    <dgm:cxn modelId="{38DBE709-ACFF-4AE5-B4A4-612ECAD40F10}" type="presParOf" srcId="{EA780304-3ED6-43C3-9ACB-D615B6738BC0}" destId="{29D4810A-A208-4863-A954-64F1E90907EB}" srcOrd="1" destOrd="0" presId="urn:microsoft.com/office/officeart/2005/8/layout/cycle6"/>
    <dgm:cxn modelId="{8B7636A3-D681-496B-B7CE-35DFBD5F2737}" type="presParOf" srcId="{EA780304-3ED6-43C3-9ACB-D615B6738BC0}" destId="{18B4ABE0-81CE-4F17-BD89-C3445677D5D7}" srcOrd="2" destOrd="0" presId="urn:microsoft.com/office/officeart/2005/8/layout/cycle6"/>
    <dgm:cxn modelId="{08E40D53-5C56-410F-B880-2165C40646DA}" type="presParOf" srcId="{EA780304-3ED6-43C3-9ACB-D615B6738BC0}" destId="{57073CC1-B70F-4E70-93C2-1D61DC254482}" srcOrd="3" destOrd="0" presId="urn:microsoft.com/office/officeart/2005/8/layout/cycle6"/>
    <dgm:cxn modelId="{178AE2AF-188C-4898-927F-8CED96E5441B}" type="presParOf" srcId="{EA780304-3ED6-43C3-9ACB-D615B6738BC0}" destId="{8DF32898-B109-4E14-AE4A-E292558C170B}" srcOrd="4" destOrd="0" presId="urn:microsoft.com/office/officeart/2005/8/layout/cycle6"/>
    <dgm:cxn modelId="{AFA7DC06-7676-4447-B71C-B9D5498A226F}" type="presParOf" srcId="{EA780304-3ED6-43C3-9ACB-D615B6738BC0}" destId="{01881200-6DE9-4A14-A150-39A402E15053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C7E3A-E49D-4F88-844C-16EB306FBAB9}">
      <dsp:nvSpPr>
        <dsp:cNvPr id="0" name=""/>
        <dsp:cNvSpPr/>
      </dsp:nvSpPr>
      <dsp:spPr>
        <a:xfrm>
          <a:off x="1305393" y="839"/>
          <a:ext cx="2151515" cy="1290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1. test s pet zadataka iz trigonometrije</a:t>
          </a:r>
          <a:endParaRPr lang="en-US" sz="1700" kern="1200"/>
        </a:p>
      </dsp:txBody>
      <dsp:txXfrm>
        <a:off x="1343202" y="38648"/>
        <a:ext cx="2075897" cy="1215291"/>
      </dsp:txXfrm>
    </dsp:sp>
    <dsp:sp modelId="{6CF36CB1-87D8-4012-85BE-64C09DDBBC63}">
      <dsp:nvSpPr>
        <dsp:cNvPr id="0" name=""/>
        <dsp:cNvSpPr/>
      </dsp:nvSpPr>
      <dsp:spPr>
        <a:xfrm>
          <a:off x="3646242" y="379506"/>
          <a:ext cx="456121" cy="533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646242" y="486221"/>
        <a:ext cx="319285" cy="320145"/>
      </dsp:txXfrm>
    </dsp:sp>
    <dsp:sp modelId="{7E36686D-8A09-4C2F-9A47-E6BD8C0E2FCF}">
      <dsp:nvSpPr>
        <dsp:cNvPr id="0" name=""/>
        <dsp:cNvSpPr/>
      </dsp:nvSpPr>
      <dsp:spPr>
        <a:xfrm>
          <a:off x="4317515" y="839"/>
          <a:ext cx="2151515" cy="1290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2. seminarski rad </a:t>
          </a:r>
          <a:endParaRPr lang="en-US" sz="1700" kern="1200"/>
        </a:p>
      </dsp:txBody>
      <dsp:txXfrm>
        <a:off x="4355324" y="38648"/>
        <a:ext cx="2075897" cy="1215291"/>
      </dsp:txXfrm>
    </dsp:sp>
    <dsp:sp modelId="{269F9796-B9E8-4BA2-9CB4-5BA530818F0F}">
      <dsp:nvSpPr>
        <dsp:cNvPr id="0" name=""/>
        <dsp:cNvSpPr/>
      </dsp:nvSpPr>
      <dsp:spPr>
        <a:xfrm>
          <a:off x="6658364" y="379506"/>
          <a:ext cx="456121" cy="533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658364" y="486221"/>
        <a:ext cx="319285" cy="320145"/>
      </dsp:txXfrm>
    </dsp:sp>
    <dsp:sp modelId="{AF5BA412-9E2E-4827-945F-8FDFEB84FDDB}">
      <dsp:nvSpPr>
        <dsp:cNvPr id="0" name=""/>
        <dsp:cNvSpPr/>
      </dsp:nvSpPr>
      <dsp:spPr>
        <a:xfrm>
          <a:off x="7329637" y="839"/>
          <a:ext cx="2151515" cy="1290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3. izrada klinometra i njegovo snimanje</a:t>
          </a:r>
          <a:endParaRPr lang="en-US" sz="1700" kern="1200"/>
        </a:p>
      </dsp:txBody>
      <dsp:txXfrm>
        <a:off x="7367446" y="38648"/>
        <a:ext cx="2075897" cy="1215291"/>
      </dsp:txXfrm>
    </dsp:sp>
    <dsp:sp modelId="{1226C69A-0081-4FAD-A8BC-51F646A8E927}">
      <dsp:nvSpPr>
        <dsp:cNvPr id="0" name=""/>
        <dsp:cNvSpPr/>
      </dsp:nvSpPr>
      <dsp:spPr>
        <a:xfrm rot="5400000">
          <a:off x="8177334" y="1442355"/>
          <a:ext cx="456121" cy="533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8245322" y="1481082"/>
        <a:ext cx="320145" cy="319285"/>
      </dsp:txXfrm>
    </dsp:sp>
    <dsp:sp modelId="{78261890-B32B-4058-AE03-F7122786618B}">
      <dsp:nvSpPr>
        <dsp:cNvPr id="0" name=""/>
        <dsp:cNvSpPr/>
      </dsp:nvSpPr>
      <dsp:spPr>
        <a:xfrm>
          <a:off x="7329637" y="2152355"/>
          <a:ext cx="2151515" cy="1290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4. mjerenje visine nekog objekta uporabom izrađenog klinometra</a:t>
          </a:r>
          <a:endParaRPr lang="en-US" sz="1700" kern="1200"/>
        </a:p>
      </dsp:txBody>
      <dsp:txXfrm>
        <a:off x="7367446" y="2190164"/>
        <a:ext cx="2075897" cy="1215291"/>
      </dsp:txXfrm>
    </dsp:sp>
    <dsp:sp modelId="{87BFAFCB-24D9-4173-9DD0-A50336A72E8E}">
      <dsp:nvSpPr>
        <dsp:cNvPr id="0" name=""/>
        <dsp:cNvSpPr/>
      </dsp:nvSpPr>
      <dsp:spPr>
        <a:xfrm rot="10800000">
          <a:off x="6684182" y="2531022"/>
          <a:ext cx="456121" cy="533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6821018" y="2637737"/>
        <a:ext cx="319285" cy="320145"/>
      </dsp:txXfrm>
    </dsp:sp>
    <dsp:sp modelId="{CF74D4D6-F06F-42B6-88CB-5FB6FF759DEC}">
      <dsp:nvSpPr>
        <dsp:cNvPr id="0" name=""/>
        <dsp:cNvSpPr/>
      </dsp:nvSpPr>
      <dsp:spPr>
        <a:xfrm>
          <a:off x="4317515" y="2152355"/>
          <a:ext cx="2151515" cy="1290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5. izrada filmića i njegovo postavljanje na web</a:t>
          </a:r>
          <a:endParaRPr lang="en-US" sz="1700" kern="1200"/>
        </a:p>
      </dsp:txBody>
      <dsp:txXfrm>
        <a:off x="4355324" y="2190164"/>
        <a:ext cx="2075897" cy="1215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76420-AF4D-42DF-9A17-6C6034393397}">
      <dsp:nvSpPr>
        <dsp:cNvPr id="0" name=""/>
        <dsp:cNvSpPr/>
      </dsp:nvSpPr>
      <dsp:spPr>
        <a:xfrm>
          <a:off x="0" y="655820"/>
          <a:ext cx="4330699" cy="7373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hlinkClick xmlns:r="http://schemas.openxmlformats.org/officeDocument/2006/relationships" r:id="rId1" action="ppaction://hlinkfile"/>
            </a:rPr>
            <a:t>Završni rad 1</a:t>
          </a:r>
          <a:endParaRPr lang="en-US" sz="2800" kern="1200" dirty="0"/>
        </a:p>
      </dsp:txBody>
      <dsp:txXfrm>
        <a:off x="35995" y="691815"/>
        <a:ext cx="4258709" cy="665362"/>
      </dsp:txXfrm>
    </dsp:sp>
    <dsp:sp modelId="{A6077F92-2A73-4AFA-B4ED-09B9E1A98E4D}">
      <dsp:nvSpPr>
        <dsp:cNvPr id="0" name=""/>
        <dsp:cNvSpPr/>
      </dsp:nvSpPr>
      <dsp:spPr>
        <a:xfrm>
          <a:off x="0" y="1617928"/>
          <a:ext cx="4330699" cy="691880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hlinkClick xmlns:r="http://schemas.openxmlformats.org/officeDocument/2006/relationships" r:id="rId2" action="ppaction://hlinkfile"/>
            </a:rPr>
            <a:t>Završni rad 2</a:t>
          </a:r>
          <a:endParaRPr lang="en-US" sz="2800" kern="1200" dirty="0"/>
        </a:p>
      </dsp:txBody>
      <dsp:txXfrm>
        <a:off x="33775" y="1651703"/>
        <a:ext cx="4263149" cy="624330"/>
      </dsp:txXfrm>
    </dsp:sp>
    <dsp:sp modelId="{A7D2A8F0-BDD1-4708-A4AA-BCE4D2335A81}">
      <dsp:nvSpPr>
        <dsp:cNvPr id="0" name=""/>
        <dsp:cNvSpPr/>
      </dsp:nvSpPr>
      <dsp:spPr>
        <a:xfrm>
          <a:off x="0" y="2549470"/>
          <a:ext cx="4330699" cy="712737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hlinkClick xmlns:r="http://schemas.openxmlformats.org/officeDocument/2006/relationships" r:id="rId3" action="ppaction://hlinkfile"/>
            </a:rPr>
            <a:t>Završni rad 3</a:t>
          </a:r>
          <a:endParaRPr lang="en-US" sz="2800" kern="1200" dirty="0"/>
        </a:p>
      </dsp:txBody>
      <dsp:txXfrm>
        <a:off x="34793" y="2584263"/>
        <a:ext cx="4261113" cy="643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FFD8C-5C7E-4F12-9052-95FCF9A06F74}">
      <dsp:nvSpPr>
        <dsp:cNvPr id="0" name=""/>
        <dsp:cNvSpPr/>
      </dsp:nvSpPr>
      <dsp:spPr>
        <a:xfrm>
          <a:off x="1272" y="1568485"/>
          <a:ext cx="3375354" cy="2193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Hvala na pažnji.</a:t>
          </a:r>
        </a:p>
      </dsp:txBody>
      <dsp:txXfrm>
        <a:off x="108373" y="1675586"/>
        <a:ext cx="3161152" cy="1979778"/>
      </dsp:txXfrm>
    </dsp:sp>
    <dsp:sp modelId="{18B4ABE0-81CE-4F17-BD89-C3445677D5D7}">
      <dsp:nvSpPr>
        <dsp:cNvPr id="0" name=""/>
        <dsp:cNvSpPr/>
      </dsp:nvSpPr>
      <dsp:spPr>
        <a:xfrm>
          <a:off x="1688949" y="802151"/>
          <a:ext cx="3726649" cy="3726649"/>
        </a:xfrm>
        <a:custGeom>
          <a:avLst/>
          <a:gdLst/>
          <a:ahLst/>
          <a:cxnLst/>
          <a:rect l="0" t="0" r="0" b="0"/>
          <a:pathLst>
            <a:path>
              <a:moveTo>
                <a:pt x="375070" y="742129"/>
              </a:moveTo>
              <a:arcTo wR="1863324" hR="1863324" stAng="13019582" swAng="636083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73CC1-B70F-4E70-93C2-1D61DC254482}">
      <dsp:nvSpPr>
        <dsp:cNvPr id="0" name=""/>
        <dsp:cNvSpPr/>
      </dsp:nvSpPr>
      <dsp:spPr>
        <a:xfrm>
          <a:off x="3727922" y="1568485"/>
          <a:ext cx="3375354" cy="219398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Pitanja?</a:t>
          </a:r>
        </a:p>
      </dsp:txBody>
      <dsp:txXfrm>
        <a:off x="3835023" y="1675586"/>
        <a:ext cx="3161152" cy="1979778"/>
      </dsp:txXfrm>
    </dsp:sp>
    <dsp:sp modelId="{01881200-6DE9-4A14-A150-39A402E15053}">
      <dsp:nvSpPr>
        <dsp:cNvPr id="0" name=""/>
        <dsp:cNvSpPr/>
      </dsp:nvSpPr>
      <dsp:spPr>
        <a:xfrm>
          <a:off x="1688949" y="802151"/>
          <a:ext cx="3726649" cy="3726649"/>
        </a:xfrm>
        <a:custGeom>
          <a:avLst/>
          <a:gdLst/>
          <a:ahLst/>
          <a:cxnLst/>
          <a:rect l="0" t="0" r="0" b="0"/>
          <a:pathLst>
            <a:path>
              <a:moveTo>
                <a:pt x="3351578" y="2984520"/>
              </a:moveTo>
              <a:arcTo wR="1863324" hR="1863324" stAng="2219582" swAng="6360837"/>
            </a:path>
          </a:pathLst>
        </a:custGeom>
        <a:noFill/>
        <a:ln w="952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731484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869280" y="3538800"/>
            <a:ext cx="731484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7617600" y="8640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3869280" y="35388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7617600" y="35388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235512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342480" y="864000"/>
            <a:ext cx="235512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815680" y="864000"/>
            <a:ext cx="235512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869280" y="3538800"/>
            <a:ext cx="235512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6342480" y="3538800"/>
            <a:ext cx="235512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815680" y="3538800"/>
            <a:ext cx="235512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3869280" y="864000"/>
            <a:ext cx="7314840" cy="512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7314840" cy="512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3569400" cy="512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7617600" y="864000"/>
            <a:ext cx="3569400" cy="512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253080" y="4929840"/>
            <a:ext cx="2946960" cy="13716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7617600" y="864000"/>
            <a:ext cx="3569400" cy="512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3869280" y="35388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869280" y="864000"/>
            <a:ext cx="7314840" cy="512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3569400" cy="512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7617600" y="8640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7617600" y="35388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7617600" y="8640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3869280" y="3538800"/>
            <a:ext cx="731484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731484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869280" y="3538800"/>
            <a:ext cx="731484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7617600" y="8640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3869280" y="35388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7617600" y="35388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235512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342480" y="864000"/>
            <a:ext cx="235512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815680" y="864000"/>
            <a:ext cx="235512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3869280" y="3538800"/>
            <a:ext cx="235512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6342480" y="3538800"/>
            <a:ext cx="235512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8815680" y="3538800"/>
            <a:ext cx="235512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7314840" cy="512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3569400" cy="512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7617600" y="864000"/>
            <a:ext cx="3569400" cy="512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253080" y="4929840"/>
            <a:ext cx="2946960" cy="13716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7617600" y="864000"/>
            <a:ext cx="3569400" cy="512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869280" y="35388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3569400" cy="512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7617600" y="8640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7617600" y="35388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617600" y="864000"/>
            <a:ext cx="356940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869280" y="3538800"/>
            <a:ext cx="7314840" cy="2442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758880"/>
            <a:ext cx="344340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11815920" y="758880"/>
            <a:ext cx="38376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762120"/>
            <a:ext cx="9141120" cy="533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270360" y="762120"/>
            <a:ext cx="2925000" cy="533376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1069920" y="1298520"/>
            <a:ext cx="7314840" cy="325476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n-US" sz="5900" spc="-100" strike="noStrike">
                <a:solidFill>
                  <a:srgbClr val="ffffff"/>
                </a:solidFill>
                <a:latin typeface="Corbel"/>
              </a:rPr>
              <a:t>Kliknite da biste uredili stil naslova matrice</a:t>
            </a:r>
            <a:endParaRPr b="0" lang="en-US" sz="59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26244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492D21C-5D46-4FEE-BC6D-84170862C407}" type="datetime">
              <a:rPr b="0" lang="hr-HR" sz="1100" spc="-1" strike="noStrike">
                <a:solidFill>
                  <a:srgbClr val="808080"/>
                </a:solidFill>
                <a:latin typeface="Corbel"/>
              </a:rPr>
              <a:t>12.12.20</a:t>
            </a:fld>
            <a:endParaRPr b="0" lang="hr-HR" sz="11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869280" y="6356520"/>
            <a:ext cx="59112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10634040" y="6356520"/>
            <a:ext cx="15307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56D65AC-4D62-4F56-BE3D-8E355A4757A2}" type="slidenum">
              <a:rPr b="1" lang="hr-HR" sz="1200" spc="-1" strike="noStrike">
                <a:solidFill>
                  <a:srgbClr val="e48312"/>
                </a:solidFill>
                <a:latin typeface="Corbel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Kliknite za uređivanje oblika teksta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595959"/>
                </a:solidFill>
                <a:latin typeface="Corbel"/>
              </a:rPr>
              <a:t>Druga razina konture</a:t>
            </a:r>
            <a:endParaRPr b="0" lang="en-US" sz="1600" spc="-1" strike="noStrike">
              <a:solidFill>
                <a:srgbClr val="595959"/>
              </a:solidFill>
              <a:latin typeface="Corb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595959"/>
                </a:solidFill>
                <a:latin typeface="Corbel"/>
              </a:rPr>
              <a:t>Treća razina konture</a:t>
            </a:r>
            <a:endParaRPr b="0" lang="en-US" sz="1400" spc="-1" strike="noStrike">
              <a:solidFill>
                <a:srgbClr val="595959"/>
              </a:solidFill>
              <a:latin typeface="Corb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595959"/>
                </a:solidFill>
                <a:latin typeface="Corbel"/>
              </a:rPr>
              <a:t>Četvrta razina kontura</a:t>
            </a:r>
            <a:endParaRPr b="0" lang="en-US" sz="1400" spc="-1" strike="noStrike">
              <a:solidFill>
                <a:srgbClr val="595959"/>
              </a:solidFill>
              <a:latin typeface="Corb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Peta razina kontura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Šesta razina kontura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Sedma razina konture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758880"/>
            <a:ext cx="344340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11815920" y="758880"/>
            <a:ext cx="38376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60" strike="noStrike">
                <a:solidFill>
                  <a:srgbClr val="ffffff"/>
                </a:solidFill>
                <a:latin typeface="Corbel"/>
              </a:rPr>
              <a:t>Kliknite da biste uredili stil naslova matrice</a:t>
            </a:r>
            <a:endParaRPr b="0" lang="en-US" sz="36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3869280" y="864000"/>
            <a:ext cx="7314840" cy="5120280"/>
          </a:xfrm>
          <a:prstGeom prst="rect">
            <a:avLst/>
          </a:prstGeom>
        </p:spPr>
        <p:txBody>
          <a:bodyPr anchor="ctr">
            <a:noAutofit/>
          </a:bodyPr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Uredite stilove teksta matrice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lvl="1" marL="685800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e48312"/>
              </a:buClr>
              <a:buFont typeface="Wingdings 2" charset="2"/>
              <a:buChar char=""/>
            </a:pPr>
            <a:r>
              <a:rPr b="0" lang="en-US" sz="1800" spc="-1" strike="noStrike">
                <a:solidFill>
                  <a:srgbClr val="595959"/>
                </a:solidFill>
                <a:latin typeface="Corbel"/>
              </a:rPr>
              <a:t>Druga razina</a:t>
            </a:r>
            <a:endParaRPr b="0" lang="en-US" sz="1800" spc="-1" strike="noStrike">
              <a:solidFill>
                <a:srgbClr val="595959"/>
              </a:solidFill>
              <a:latin typeface="Corbel"/>
            </a:endParaRPr>
          </a:p>
          <a:p>
            <a:pPr lvl="2" marL="1143000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e48312"/>
              </a:buClr>
              <a:buFont typeface="Wingdings 2" charset="2"/>
              <a:buChar char=""/>
            </a:pPr>
            <a:r>
              <a:rPr b="0" lang="en-US" sz="1600" spc="-1" strike="noStrike">
                <a:solidFill>
                  <a:srgbClr val="595959"/>
                </a:solidFill>
                <a:latin typeface="Corbel"/>
              </a:rPr>
              <a:t>Treća razina</a:t>
            </a:r>
            <a:endParaRPr b="0" lang="en-US" sz="1600" spc="-1" strike="noStrike">
              <a:solidFill>
                <a:srgbClr val="595959"/>
              </a:solidFill>
              <a:latin typeface="Corbel"/>
            </a:endParaRPr>
          </a:p>
          <a:p>
            <a:pPr lvl="3" marL="1600200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e48312"/>
              </a:buClr>
              <a:buFont typeface="Wingdings 2" charset="2"/>
              <a:buChar char=""/>
            </a:pPr>
            <a:r>
              <a:rPr b="0" lang="en-US" sz="1400" spc="-1" strike="noStrike">
                <a:solidFill>
                  <a:srgbClr val="595959"/>
                </a:solidFill>
                <a:latin typeface="Corbel"/>
              </a:rPr>
              <a:t>Četvrta razina</a:t>
            </a:r>
            <a:endParaRPr b="0" lang="en-US" sz="1400" spc="-1" strike="noStrike">
              <a:solidFill>
                <a:srgbClr val="595959"/>
              </a:solidFill>
              <a:latin typeface="Corbel"/>
            </a:endParaRPr>
          </a:p>
          <a:p>
            <a:pPr lvl="4" marL="2057400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e48312"/>
              </a:buClr>
              <a:buFont typeface="Wingdings 2" charset="2"/>
              <a:buChar char=""/>
            </a:pPr>
            <a:r>
              <a:rPr b="0" lang="en-US" sz="1400" spc="-1" strike="noStrike">
                <a:solidFill>
                  <a:srgbClr val="595959"/>
                </a:solidFill>
                <a:latin typeface="Corbel"/>
              </a:rPr>
              <a:t>Peta razina</a:t>
            </a:r>
            <a:endParaRPr b="0" lang="en-US" sz="14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dt"/>
          </p:nvPr>
        </p:nvSpPr>
        <p:spPr>
          <a:xfrm>
            <a:off x="26244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3A5687E-3F06-42AD-A3EA-677647FB3386}" type="datetime">
              <a:rPr b="0" lang="hr-HR" sz="1100" spc="-1" strike="noStrike">
                <a:solidFill>
                  <a:srgbClr val="808080"/>
                </a:solidFill>
                <a:latin typeface="Corbel"/>
              </a:rPr>
              <a:t>12.12.20</a:t>
            </a:fld>
            <a:endParaRPr b="0" lang="hr-HR" sz="1100" spc="-1" strike="noStrike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ftr"/>
          </p:nvPr>
        </p:nvSpPr>
        <p:spPr>
          <a:xfrm>
            <a:off x="3869280" y="6356520"/>
            <a:ext cx="59112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sldNum"/>
          </p:nvPr>
        </p:nvSpPr>
        <p:spPr>
          <a:xfrm>
            <a:off x="10634040" y="6356520"/>
            <a:ext cx="15307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ACF51E0-3BB4-43F2-B0B7-8FD16B5DB881}" type="slidenum">
              <a:rPr b="1" lang="hr-HR" sz="1200" spc="-1" strike="noStrike">
                <a:solidFill>
                  <a:srgbClr val="e48312"/>
                </a:solidFill>
                <a:latin typeface="Corbel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Picture 2" descr=""/>
          <p:cNvPicPr/>
          <p:nvPr/>
        </p:nvPicPr>
        <p:blipFill>
          <a:blip r:embed="rId1"/>
          <a:srcRect l="0" t="1065" r="0" b="38435"/>
          <a:stretch/>
        </p:blipFill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0" y="762120"/>
            <a:ext cx="9141120" cy="5333760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TextShape 3"/>
          <p:cNvSpPr txBox="1"/>
          <p:nvPr/>
        </p:nvSpPr>
        <p:spPr>
          <a:xfrm>
            <a:off x="1069920" y="1298520"/>
            <a:ext cx="7314840" cy="32547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n-US" sz="5900" spc="-100" strike="noStrike">
                <a:solidFill>
                  <a:srgbClr val="ffffff"/>
                </a:solidFill>
                <a:latin typeface="Corbel"/>
              </a:rPr>
              <a:t>Klinometar</a:t>
            </a:r>
            <a:endParaRPr b="0" lang="en-US" sz="59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1100160" y="4670280"/>
            <a:ext cx="7314840" cy="914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hr-HR" sz="2200" spc="-1" strike="noStrike">
                <a:solidFill>
                  <a:srgbClr val="fbe6ce"/>
                </a:solidFill>
                <a:latin typeface="Corbel"/>
              </a:rPr>
              <a:t>Projekt-rezultat rješavanja niza problema u online nastavi</a:t>
            </a:r>
            <a:endParaRPr b="0" lang="hr-HR" sz="2200" spc="-1" strike="noStrike">
              <a:latin typeface="Arial"/>
            </a:endParaRPr>
          </a:p>
        </p:txBody>
      </p:sp>
      <p:sp>
        <p:nvSpPr>
          <p:cNvPr id="93" name="CustomShape 5"/>
          <p:cNvSpPr/>
          <p:nvPr/>
        </p:nvSpPr>
        <p:spPr>
          <a:xfrm>
            <a:off x="9270360" y="762120"/>
            <a:ext cx="2925000" cy="533376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2800" spc="-60" strike="noStrike">
                <a:solidFill>
                  <a:srgbClr val="ffffff"/>
                </a:solidFill>
                <a:latin typeface="Corbel"/>
              </a:rPr>
              <a:t>Klinometar – primjer poslanog rješenja </a:t>
            </a:r>
            <a:endParaRPr b="0" lang="en-US" sz="2800" spc="-1" strike="noStrike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31" name="Rezervirano mjesto sadržaja 6" descr=""/>
          <p:cNvPicPr/>
          <p:nvPr/>
        </p:nvPicPr>
        <p:blipFill>
          <a:blip r:embed="rId1"/>
          <a:stretch/>
        </p:blipFill>
        <p:spPr>
          <a:xfrm>
            <a:off x="5034240" y="289800"/>
            <a:ext cx="5072760" cy="6036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2800" spc="-60" strike="noStrike">
                <a:solidFill>
                  <a:srgbClr val="ffffff"/>
                </a:solidFill>
                <a:latin typeface="Corbel"/>
              </a:rPr>
              <a:t>Klinometar – razrada po djelovima projekta</a:t>
            </a:r>
            <a:endParaRPr b="0" lang="en-US" sz="2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3869280" y="864000"/>
            <a:ext cx="4821480" cy="5120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70000"/>
              </a:lnSpc>
              <a:spcBef>
                <a:spcPts val="1199"/>
              </a:spcBef>
            </a:pPr>
            <a:r>
              <a:rPr b="1" lang="en-US" sz="2000" spc="-1" strike="noStrike">
                <a:solidFill>
                  <a:srgbClr val="ffc000"/>
                </a:solidFill>
                <a:latin typeface="Corbel"/>
              </a:rPr>
              <a:t>II. DIO PROJEKTA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U drugom dijelu projekta učenici su dobili upute kako izraditi seminarski rad prema zadanom predlošku u koji je trebalo postaviti slikane zadatke, ali i ostali sadržaj koji se polako gradio. 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pic>
        <p:nvPicPr>
          <p:cNvPr id="134" name="Slika 4" descr=""/>
          <p:cNvPicPr/>
          <p:nvPr/>
        </p:nvPicPr>
        <p:blipFill>
          <a:blip r:embed="rId1"/>
          <a:stretch/>
        </p:blipFill>
        <p:spPr>
          <a:xfrm>
            <a:off x="8296560" y="1566000"/>
            <a:ext cx="3642120" cy="4418280"/>
          </a:xfrm>
          <a:prstGeom prst="rect">
            <a:avLst/>
          </a:prstGeom>
          <a:ln w="3240">
            <a:solidFill>
              <a:schemeClr val="tx1"/>
            </a:solidFill>
            <a:round/>
          </a:ln>
          <a:scene3d>
            <a:camera prst="perspectiveHeroicExtremeLeftFacing"/>
            <a:lightRig dir="t" rig="threePt"/>
          </a:scene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5139360" y="758880"/>
            <a:ext cx="705204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TextShape 3"/>
          <p:cNvSpPr txBox="1"/>
          <p:nvPr/>
        </p:nvSpPr>
        <p:spPr>
          <a:xfrm>
            <a:off x="5451480" y="1123920"/>
            <a:ext cx="6450840" cy="1254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3600" spc="-60" strike="noStrike">
                <a:solidFill>
                  <a:srgbClr val="ffffff"/>
                </a:solidFill>
                <a:latin typeface="Corbel"/>
              </a:rPr>
              <a:t>Klinometar – razrada po djelovima projekta</a:t>
            </a:r>
            <a:endParaRPr b="0" lang="en-US" sz="36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38" name="CustomShape 4"/>
          <p:cNvSpPr/>
          <p:nvPr/>
        </p:nvSpPr>
        <p:spPr>
          <a:xfrm>
            <a:off x="-7920" y="758880"/>
            <a:ext cx="38376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9" name="Picture 2" descr=""/>
          <p:cNvPicPr/>
          <p:nvPr/>
        </p:nvPicPr>
        <p:blipFill>
          <a:blip r:embed="rId1"/>
          <a:srcRect l="15965" t="0" r="0" b="0"/>
          <a:stretch/>
        </p:blipFill>
        <p:spPr>
          <a:xfrm>
            <a:off x="860760" y="1738440"/>
            <a:ext cx="3777840" cy="3371760"/>
          </a:xfrm>
          <a:prstGeom prst="rect">
            <a:avLst/>
          </a:prstGeom>
          <a:ln>
            <a:noFill/>
          </a:ln>
        </p:spPr>
      </p:pic>
      <p:sp>
        <p:nvSpPr>
          <p:cNvPr id="140" name="TextShape 5"/>
          <p:cNvSpPr txBox="1"/>
          <p:nvPr/>
        </p:nvSpPr>
        <p:spPr>
          <a:xfrm>
            <a:off x="5451480" y="2510280"/>
            <a:ext cx="6450840" cy="3274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1" lang="en-US" sz="2000" spc="-1" strike="noStrike">
                <a:solidFill>
                  <a:srgbClr val="ffffff"/>
                </a:solidFill>
                <a:latin typeface="Corbel"/>
              </a:rPr>
              <a:t>III. I IV.  DIO PROJEKTA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U trećem dijelu projekta učenici izrađivali klinometar prema video uputama, a u četvrtom dijelu su snimali izradu klinometra,  te mjerenja kuta gledanja bilo koje zgrade/objekta  u svojoj okolici.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U četvrtom dijelu bila je i izrada video sadržaja, te njegovo postavljanje na Youtube kanal škole.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2"/>
          <p:cNvSpPr/>
          <p:nvPr/>
        </p:nvSpPr>
        <p:spPr>
          <a:xfrm>
            <a:off x="0" y="762120"/>
            <a:ext cx="4641840" cy="533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TextShape 3"/>
          <p:cNvSpPr txBox="1"/>
          <p:nvPr/>
        </p:nvSpPr>
        <p:spPr>
          <a:xfrm>
            <a:off x="321840" y="1123920"/>
            <a:ext cx="3983400" cy="1254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3600" spc="-60" strike="noStrike">
                <a:solidFill>
                  <a:srgbClr val="ffffff"/>
                </a:solidFill>
                <a:latin typeface="Corbel"/>
              </a:rPr>
              <a:t>Klinometar – primjeri </a:t>
            </a:r>
            <a:endParaRPr b="0" lang="en-US" sz="3600" spc="-1" strike="noStrike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44" name="Rezervirano mjesto sadržaja 7" descr=""/>
          <p:cNvPicPr/>
          <p:nvPr/>
        </p:nvPicPr>
        <p:blipFill>
          <a:blip r:embed="rId1"/>
          <a:stretch/>
        </p:blipFill>
        <p:spPr>
          <a:xfrm>
            <a:off x="177480" y="4152240"/>
            <a:ext cx="3075120" cy="1722240"/>
          </a:xfrm>
          <a:prstGeom prst="rect">
            <a:avLst/>
          </a:prstGeom>
          <a:ln>
            <a:noFill/>
          </a:ln>
        </p:spPr>
      </p:pic>
      <p:pic>
        <p:nvPicPr>
          <p:cNvPr id="145" name="Slika 4" descr=""/>
          <p:cNvPicPr/>
          <p:nvPr/>
        </p:nvPicPr>
        <p:blipFill>
          <a:blip r:embed="rId2"/>
          <a:srcRect l="0" t="15602" r="0" b="11071"/>
          <a:stretch/>
        </p:blipFill>
        <p:spPr>
          <a:xfrm>
            <a:off x="9402480" y="768240"/>
            <a:ext cx="2093400" cy="2334600"/>
          </a:xfrm>
          <a:prstGeom prst="rect">
            <a:avLst/>
          </a:prstGeom>
          <a:ln>
            <a:noFill/>
          </a:ln>
        </p:spPr>
      </p:pic>
      <p:pic>
        <p:nvPicPr>
          <p:cNvPr id="146" name="Rezervirano mjesto sadržaja 5" descr=""/>
          <p:cNvPicPr/>
          <p:nvPr/>
        </p:nvPicPr>
        <p:blipFill>
          <a:blip r:embed="rId3"/>
          <a:srcRect l="240" t="0" r="7136" b="0"/>
          <a:stretch/>
        </p:blipFill>
        <p:spPr>
          <a:xfrm>
            <a:off x="7461000" y="3264120"/>
            <a:ext cx="4026600" cy="2825280"/>
          </a:xfrm>
          <a:prstGeom prst="rect">
            <a:avLst/>
          </a:prstGeom>
          <a:ln>
            <a:noFill/>
          </a:ln>
        </p:spPr>
      </p:pic>
      <p:pic>
        <p:nvPicPr>
          <p:cNvPr id="147" name="Slika 3" descr=""/>
          <p:cNvPicPr/>
          <p:nvPr/>
        </p:nvPicPr>
        <p:blipFill>
          <a:blip r:embed="rId4"/>
          <a:srcRect l="0" t="17768" r="0" b="17494"/>
          <a:stretch/>
        </p:blipFill>
        <p:spPr>
          <a:xfrm>
            <a:off x="5137560" y="758880"/>
            <a:ext cx="4113000" cy="3160800"/>
          </a:xfrm>
          <a:prstGeom prst="rect">
            <a:avLst/>
          </a:prstGeom>
          <a:ln>
            <a:noFill/>
          </a:ln>
        </p:spPr>
      </p:pic>
      <p:pic>
        <p:nvPicPr>
          <p:cNvPr id="148" name="Rezervirano mjesto sadržaja 2" descr=""/>
          <p:cNvPicPr/>
          <p:nvPr/>
        </p:nvPicPr>
        <p:blipFill>
          <a:blip r:embed="rId5"/>
          <a:srcRect l="33461" t="0" r="5600" b="0"/>
          <a:stretch/>
        </p:blipFill>
        <p:spPr>
          <a:xfrm>
            <a:off x="5137560" y="4080960"/>
            <a:ext cx="2157120" cy="2008800"/>
          </a:xfrm>
          <a:prstGeom prst="rect">
            <a:avLst/>
          </a:prstGeom>
          <a:ln>
            <a:noFill/>
          </a:ln>
        </p:spPr>
      </p:pic>
      <p:sp>
        <p:nvSpPr>
          <p:cNvPr id="149" name="CustomShape 4"/>
          <p:cNvSpPr/>
          <p:nvPr/>
        </p:nvSpPr>
        <p:spPr>
          <a:xfrm>
            <a:off x="11815920" y="758880"/>
            <a:ext cx="38376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0" name="Slika 18" descr=""/>
          <p:cNvPicPr/>
          <p:nvPr/>
        </p:nvPicPr>
        <p:blipFill>
          <a:blip r:embed="rId6"/>
          <a:stretch/>
        </p:blipFill>
        <p:spPr>
          <a:xfrm>
            <a:off x="177480" y="2197440"/>
            <a:ext cx="3156120" cy="1722240"/>
          </a:xfrm>
          <a:prstGeom prst="rect">
            <a:avLst/>
          </a:prstGeom>
          <a:ln>
            <a:noFill/>
          </a:ln>
        </p:spPr>
      </p:pic>
      <p:pic>
        <p:nvPicPr>
          <p:cNvPr id="151" name="Slika 10" descr=""/>
          <p:cNvPicPr/>
          <p:nvPr/>
        </p:nvPicPr>
        <p:blipFill>
          <a:blip r:embed="rId7"/>
          <a:stretch/>
        </p:blipFill>
        <p:spPr>
          <a:xfrm>
            <a:off x="2216160" y="3221640"/>
            <a:ext cx="2251800" cy="1527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2800" spc="-60" strike="noStrike">
                <a:solidFill>
                  <a:srgbClr val="ffffff"/>
                </a:solidFill>
                <a:latin typeface="Corbel"/>
              </a:rPr>
              <a:t>Klinometar – filmić</a:t>
            </a:r>
            <a:endParaRPr b="0" lang="en-US" sz="2800" spc="-1" strike="noStrike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53" name="Rezervirano mjesto sadržaja 6" descr=""/>
          <p:cNvPicPr/>
          <p:nvPr/>
        </p:nvPicPr>
        <p:blipFill>
          <a:blip r:embed="rId1"/>
          <a:stretch/>
        </p:blipFill>
        <p:spPr>
          <a:xfrm>
            <a:off x="3548880" y="1235520"/>
            <a:ext cx="8157600" cy="4489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stomShape 2"/>
          <p:cNvSpPr/>
          <p:nvPr/>
        </p:nvSpPr>
        <p:spPr>
          <a:xfrm>
            <a:off x="0" y="762120"/>
            <a:ext cx="4641840" cy="533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TextShape 3"/>
          <p:cNvSpPr txBox="1"/>
          <p:nvPr/>
        </p:nvSpPr>
        <p:spPr>
          <a:xfrm>
            <a:off x="289080" y="1123920"/>
            <a:ext cx="4015800" cy="1254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3300" spc="-60" strike="noStrike">
                <a:solidFill>
                  <a:srgbClr val="ffffff"/>
                </a:solidFill>
                <a:latin typeface="Corbel"/>
              </a:rPr>
              <a:t>Klinometar – razrada po djelovima projekta</a:t>
            </a:r>
            <a:endParaRPr b="0" lang="en-US" sz="33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57" name="TextShape 4"/>
          <p:cNvSpPr txBox="1"/>
          <p:nvPr/>
        </p:nvSpPr>
        <p:spPr>
          <a:xfrm>
            <a:off x="289080" y="2510280"/>
            <a:ext cx="4015800" cy="3274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1" lang="en-US" sz="1800" spc="-1" strike="noStrike">
                <a:solidFill>
                  <a:srgbClr val="ffffff"/>
                </a:solidFill>
                <a:latin typeface="Corbel"/>
              </a:rPr>
              <a:t>V.  DIO PROJEKTA</a:t>
            </a:r>
            <a:endParaRPr b="0" lang="en-US" sz="18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U petom i posljednjem  dijelu bio je izračun visine objekta, slikanje rješenja, postavljanje u seminarski rad, uređivanje i slanje seminarskog rada.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58" name="CustomShape 5"/>
          <p:cNvSpPr/>
          <p:nvPr/>
        </p:nvSpPr>
        <p:spPr>
          <a:xfrm>
            <a:off x="9408960" y="758880"/>
            <a:ext cx="2078640" cy="2343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6"/>
          <p:cNvSpPr/>
          <p:nvPr/>
        </p:nvSpPr>
        <p:spPr>
          <a:xfrm>
            <a:off x="5137560" y="4080960"/>
            <a:ext cx="2157120" cy="20088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0" name="Slika 5" descr=""/>
          <p:cNvPicPr/>
          <p:nvPr/>
        </p:nvPicPr>
        <p:blipFill>
          <a:blip r:embed="rId1"/>
          <a:srcRect l="0" t="0" r="3808" b="0"/>
          <a:stretch/>
        </p:blipFill>
        <p:spPr>
          <a:xfrm>
            <a:off x="7461000" y="3264120"/>
            <a:ext cx="4026600" cy="2825280"/>
          </a:xfrm>
          <a:prstGeom prst="rect">
            <a:avLst/>
          </a:prstGeom>
          <a:ln>
            <a:noFill/>
          </a:ln>
        </p:spPr>
      </p:pic>
      <p:pic>
        <p:nvPicPr>
          <p:cNvPr id="161" name="Slika 2" descr=""/>
          <p:cNvPicPr/>
          <p:nvPr/>
        </p:nvPicPr>
        <p:blipFill>
          <a:blip r:embed="rId2"/>
          <a:srcRect l="0" t="0" r="0" b="199"/>
          <a:stretch/>
        </p:blipFill>
        <p:spPr>
          <a:xfrm>
            <a:off x="5137560" y="758880"/>
            <a:ext cx="4113000" cy="3160800"/>
          </a:xfrm>
          <a:prstGeom prst="rect">
            <a:avLst/>
          </a:prstGeom>
          <a:ln>
            <a:noFill/>
          </a:ln>
        </p:spPr>
      </p:pic>
      <p:sp>
        <p:nvSpPr>
          <p:cNvPr id="162" name="CustomShape 7"/>
          <p:cNvSpPr/>
          <p:nvPr/>
        </p:nvSpPr>
        <p:spPr>
          <a:xfrm>
            <a:off x="11815920" y="758880"/>
            <a:ext cx="38376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3600" spc="-60" strike="noStrike">
                <a:solidFill>
                  <a:srgbClr val="ffffff"/>
                </a:solidFill>
                <a:latin typeface="Corbel"/>
              </a:rPr>
              <a:t>Primjeri uspješno odrađenih projekta </a:t>
            </a:r>
            <a:endParaRPr b="0" lang="en-US" sz="3600" spc="-1" strike="noStrike">
              <a:solidFill>
                <a:srgbClr val="000000"/>
              </a:solidFill>
              <a:latin typeface="Corbe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942913121"/>
              </p:ext>
            </p:extLst>
          </p:nvPr>
        </p:nvGraphicFramePr>
        <p:xfrm>
          <a:off x="3746520" y="774720"/>
          <a:ext cx="4330440" cy="339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2"/>
          <p:cNvSpPr/>
          <p:nvPr/>
        </p:nvSpPr>
        <p:spPr>
          <a:xfrm>
            <a:off x="0" y="762120"/>
            <a:ext cx="4641840" cy="533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TextShape 3"/>
          <p:cNvSpPr txBox="1"/>
          <p:nvPr/>
        </p:nvSpPr>
        <p:spPr>
          <a:xfrm>
            <a:off x="289080" y="1123920"/>
            <a:ext cx="4015800" cy="1254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3300" spc="-60" strike="noStrike">
                <a:solidFill>
                  <a:srgbClr val="ffffff"/>
                </a:solidFill>
                <a:latin typeface="Corbel"/>
              </a:rPr>
              <a:t>Način vrednovanja projekta - matematika</a:t>
            </a:r>
            <a:endParaRPr b="0" lang="en-US" sz="33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7" name="TextShape 4"/>
          <p:cNvSpPr txBox="1"/>
          <p:nvPr/>
        </p:nvSpPr>
        <p:spPr>
          <a:xfrm>
            <a:off x="289080" y="2510280"/>
            <a:ext cx="4015800" cy="3274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68" name="CustomShape 5"/>
          <p:cNvSpPr/>
          <p:nvPr/>
        </p:nvSpPr>
        <p:spPr>
          <a:xfrm>
            <a:off x="9408960" y="758880"/>
            <a:ext cx="2078640" cy="2343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6"/>
          <p:cNvSpPr/>
          <p:nvPr/>
        </p:nvSpPr>
        <p:spPr>
          <a:xfrm>
            <a:off x="5137560" y="4080960"/>
            <a:ext cx="2157120" cy="20088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0" name="Picture 2" descr=""/>
          <p:cNvPicPr/>
          <p:nvPr/>
        </p:nvPicPr>
        <p:blipFill>
          <a:blip r:embed="rId1"/>
          <a:srcRect l="7167" t="0" r="18117" b="0"/>
          <a:stretch/>
        </p:blipFill>
        <p:spPr>
          <a:xfrm>
            <a:off x="5137560" y="758880"/>
            <a:ext cx="4113000" cy="3160800"/>
          </a:xfrm>
          <a:prstGeom prst="rect">
            <a:avLst/>
          </a:prstGeom>
          <a:ln>
            <a:noFill/>
          </a:ln>
        </p:spPr>
      </p:pic>
      <p:sp>
        <p:nvSpPr>
          <p:cNvPr id="171" name="CustomShape 7"/>
          <p:cNvSpPr/>
          <p:nvPr/>
        </p:nvSpPr>
        <p:spPr>
          <a:xfrm>
            <a:off x="11815920" y="758880"/>
            <a:ext cx="38376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2" name="Rezervirano mjesto sadržaja 5" descr=""/>
          <p:cNvPicPr/>
          <p:nvPr/>
        </p:nvPicPr>
        <p:blipFill>
          <a:blip r:embed="rId2"/>
          <a:srcRect l="0" t="0" r="29074" b="4119"/>
          <a:stretch/>
        </p:blipFill>
        <p:spPr>
          <a:xfrm>
            <a:off x="5370840" y="1931040"/>
            <a:ext cx="6092280" cy="4254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0" y="762120"/>
            <a:ext cx="9141120" cy="533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2"/>
          <p:cNvSpPr/>
          <p:nvPr/>
        </p:nvSpPr>
        <p:spPr>
          <a:xfrm>
            <a:off x="9270360" y="762120"/>
            <a:ext cx="2925000" cy="533376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4"/>
          <p:cNvSpPr/>
          <p:nvPr/>
        </p:nvSpPr>
        <p:spPr>
          <a:xfrm>
            <a:off x="0" y="4367520"/>
            <a:ext cx="11706840" cy="1851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TextShape 5"/>
          <p:cNvSpPr txBox="1"/>
          <p:nvPr/>
        </p:nvSpPr>
        <p:spPr>
          <a:xfrm>
            <a:off x="1069920" y="4590720"/>
            <a:ext cx="10210680" cy="10652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n-US" sz="5900" spc="-100" strike="noStrike">
                <a:solidFill>
                  <a:srgbClr val="ffffff"/>
                </a:solidFill>
                <a:latin typeface="Corbel"/>
              </a:rPr>
              <a:t>Kriterij ocjenjivanja - matematika</a:t>
            </a:r>
            <a:endParaRPr b="0" lang="en-US" sz="5900" spc="-1" strike="noStrike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78" name="Picture 2" descr=""/>
          <p:cNvPicPr/>
          <p:nvPr/>
        </p:nvPicPr>
        <p:blipFill>
          <a:blip r:embed="rId1"/>
          <a:srcRect l="0" t="3629" r="0" b="5699"/>
          <a:stretch/>
        </p:blipFill>
        <p:spPr>
          <a:xfrm>
            <a:off x="425880" y="134280"/>
            <a:ext cx="3821400" cy="2595960"/>
          </a:xfrm>
          <a:prstGeom prst="rect">
            <a:avLst/>
          </a:prstGeom>
          <a:ln>
            <a:noFill/>
          </a:ln>
        </p:spPr>
      </p:pic>
      <p:pic>
        <p:nvPicPr>
          <p:cNvPr id="179" name="Rezervirano mjesto sadržaja 3" descr=""/>
          <p:cNvPicPr/>
          <p:nvPr/>
        </p:nvPicPr>
        <p:blipFill>
          <a:blip r:embed="rId2"/>
          <a:stretch/>
        </p:blipFill>
        <p:spPr>
          <a:xfrm>
            <a:off x="-3600" y="2661840"/>
            <a:ext cx="11082960" cy="1614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3600" spc="-60" strike="noStrike">
                <a:solidFill>
                  <a:srgbClr val="ffffff"/>
                </a:solidFill>
                <a:latin typeface="Corbel"/>
              </a:rPr>
              <a:t>Evaluacija projekta –matematika</a:t>
            </a:r>
            <a:br/>
            <a:br/>
            <a:r>
              <a:rPr b="0" lang="en-US" sz="3600" spc="-60" strike="noStrike">
                <a:solidFill>
                  <a:srgbClr val="ffffff"/>
                </a:solidFill>
                <a:latin typeface="Corbel"/>
              </a:rPr>
              <a:t>Prosječna ocjena: 3.74</a:t>
            </a:r>
            <a:endParaRPr b="0" lang="en-US" sz="3600" spc="-1" strike="noStrike">
              <a:solidFill>
                <a:srgbClr val="000000"/>
              </a:solidFill>
              <a:latin typeface="Corbel"/>
            </a:endParaRPr>
          </a:p>
        </p:txBody>
      </p:sp>
      <p:graphicFrame>
        <p:nvGraphicFramePr>
          <p:cNvPr id="181" name="Table 2"/>
          <p:cNvGraphicFramePr/>
          <p:nvPr/>
        </p:nvGraphicFramePr>
        <p:xfrm>
          <a:off x="3759840" y="2248560"/>
          <a:ext cx="7727760" cy="2360880"/>
        </p:xfrm>
        <a:graphic>
          <a:graphicData uri="http://schemas.openxmlformats.org/drawingml/2006/table">
            <a:tbl>
              <a:tblPr/>
              <a:tblGrid>
                <a:gridCol w="1479960"/>
                <a:gridCol w="1190520"/>
                <a:gridCol w="1019160"/>
                <a:gridCol w="1019160"/>
                <a:gridCol w="1374120"/>
                <a:gridCol w="1644840"/>
              </a:tblGrid>
              <a:tr h="605160"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hr-HR" sz="1500" spc="-1" strike="noStrike">
                          <a:solidFill>
                            <a:srgbClr val="ffffff"/>
                          </a:solidFill>
                          <a:latin typeface="Corbel"/>
                        </a:rPr>
                        <a:t>RAZRED</a:t>
                      </a:r>
                      <a:endParaRPr b="0" lang="hr-HR" sz="15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hr-HR" sz="1500" spc="-1" strike="noStrike">
                          <a:solidFill>
                            <a:srgbClr val="ffffff"/>
                          </a:solidFill>
                          <a:latin typeface="Corbel"/>
                        </a:rPr>
                        <a:t>ODLIČAN</a:t>
                      </a:r>
                      <a:endParaRPr b="0" lang="hr-HR" sz="15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hr-HR" sz="1500" spc="-1" strike="noStrike">
                          <a:solidFill>
                            <a:srgbClr val="ffffff"/>
                          </a:solidFill>
                          <a:latin typeface="Corbel"/>
                        </a:rPr>
                        <a:t>VRLO DOBAR</a:t>
                      </a:r>
                      <a:endParaRPr b="0" lang="hr-HR" sz="15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hr-HR" sz="1500" spc="-1" strike="noStrike">
                          <a:solidFill>
                            <a:srgbClr val="ffffff"/>
                          </a:solidFill>
                          <a:latin typeface="Corbel"/>
                        </a:rPr>
                        <a:t>DOBAR</a:t>
                      </a:r>
                      <a:endParaRPr b="0" lang="hr-HR" sz="15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hr-HR" sz="1500" spc="-1" strike="noStrike">
                          <a:solidFill>
                            <a:srgbClr val="ffffff"/>
                          </a:solidFill>
                          <a:latin typeface="Corbel"/>
                        </a:rPr>
                        <a:t>DOVOLJAN</a:t>
                      </a:r>
                      <a:endParaRPr b="0" lang="hr-HR" sz="15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hr-HR" sz="1500" spc="-1" strike="noStrike">
                          <a:solidFill>
                            <a:srgbClr val="ffffff"/>
                          </a:solidFill>
                          <a:latin typeface="Corbel"/>
                        </a:rPr>
                        <a:t>NEDOVOLJAN</a:t>
                      </a:r>
                      <a:endParaRPr b="0" lang="hr-HR" sz="15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48312"/>
                    </a:solidFill>
                  </a:tcPr>
                </a:tc>
              </a:tr>
              <a:tr h="438840"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1SA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d8cc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5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d8cc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7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d8cc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8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d8cc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5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d8cc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1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d8cc"/>
                    </a:solidFill>
                  </a:tcPr>
                </a:tc>
              </a:tr>
              <a:tr h="438840"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1SB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ce7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7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ce7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10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ce7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9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ce7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0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ce7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0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ce7"/>
                    </a:solidFill>
                  </a:tcPr>
                </a:tc>
              </a:tr>
              <a:tr h="438840"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1K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d8cc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10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d8cc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8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d8cc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7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d8cc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3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d8cc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0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d8cc"/>
                    </a:solidFill>
                  </a:tcPr>
                </a:tc>
              </a:tr>
              <a:tr h="439200"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UKUPNO 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ce7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22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ce7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25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ce7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24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ce7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8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ce7"/>
                    </a:solidFill>
                  </a:tcPr>
                </a:tc>
                <a:tc>
                  <a:txBody>
                    <a:bodyPr lIns="99720" rIns="99720" tIns="49680" bIns="49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hr-HR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1</a:t>
                      </a:r>
                      <a:endParaRPr b="0" lang="hr-HR" sz="2000" spc="-1" strike="noStrike">
                        <a:latin typeface="Arial"/>
                      </a:endParaRPr>
                    </a:p>
                  </a:txBody>
                  <a:tcPr marL="99720" marR="9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c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3600" spc="-60" strike="noStrike">
                <a:solidFill>
                  <a:srgbClr val="ffffff"/>
                </a:solidFill>
                <a:latin typeface="Corbel"/>
              </a:rPr>
              <a:t>Opće informacije</a:t>
            </a:r>
            <a:br/>
            <a:endParaRPr b="0" lang="en-US" sz="36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3869280" y="864000"/>
            <a:ext cx="7314840" cy="5120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4000"/>
          </a:bodyPr>
          <a:p>
            <a:pPr>
              <a:lnSpc>
                <a:spcPct val="170000"/>
              </a:lnSpc>
              <a:spcBef>
                <a:spcPts val="1199"/>
              </a:spcBef>
            </a:pPr>
            <a:r>
              <a:rPr b="1" lang="en-US" sz="2600" spc="-1" strike="noStrike">
                <a:solidFill>
                  <a:srgbClr val="595959"/>
                </a:solidFill>
                <a:latin typeface="Corbel"/>
              </a:rPr>
              <a:t>Škola: </a:t>
            </a:r>
            <a:r>
              <a:rPr b="0" lang="en-US" sz="2600" spc="-1" strike="noStrike">
                <a:solidFill>
                  <a:srgbClr val="595959"/>
                </a:solidFill>
                <a:latin typeface="Corbel"/>
              </a:rPr>
              <a:t>Salezijanska klasična gimnazija u Rijeci </a:t>
            </a:r>
            <a:endParaRPr b="0" lang="en-US" sz="26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170000"/>
              </a:lnSpc>
              <a:spcBef>
                <a:spcPts val="1199"/>
              </a:spcBef>
            </a:pPr>
            <a:r>
              <a:rPr b="1" lang="en-US" sz="2600" spc="-1" strike="noStrike">
                <a:solidFill>
                  <a:srgbClr val="595959"/>
                </a:solidFill>
                <a:latin typeface="Corbel"/>
              </a:rPr>
              <a:t>Sadržaj: </a:t>
            </a:r>
            <a:r>
              <a:rPr b="0" lang="en-US" sz="2600" spc="-1" strike="noStrike">
                <a:solidFill>
                  <a:srgbClr val="595959"/>
                </a:solidFill>
                <a:latin typeface="Corbel"/>
              </a:rPr>
              <a:t>Projekt –izrada klinometra i njegova primjena u mjerenju visine zgrade</a:t>
            </a:r>
            <a:endParaRPr b="0" lang="en-US" sz="26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170000"/>
              </a:lnSpc>
              <a:spcBef>
                <a:spcPts val="1199"/>
              </a:spcBef>
            </a:pPr>
            <a:r>
              <a:rPr b="1" lang="en-US" sz="2600" spc="-1" strike="noStrike">
                <a:solidFill>
                  <a:srgbClr val="595959"/>
                </a:solidFill>
                <a:latin typeface="Corbel"/>
              </a:rPr>
              <a:t>Vrijeme provedbe: </a:t>
            </a:r>
            <a:r>
              <a:rPr b="0" lang="en-US" sz="2600" spc="-1" strike="noStrike">
                <a:solidFill>
                  <a:srgbClr val="595959"/>
                </a:solidFill>
                <a:latin typeface="Corbel"/>
              </a:rPr>
              <a:t>Kraj svibnja, početak lipnja 2020.</a:t>
            </a:r>
            <a:endParaRPr b="0" lang="en-US" sz="26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170000"/>
              </a:lnSpc>
              <a:spcBef>
                <a:spcPts val="1199"/>
              </a:spcBef>
            </a:pPr>
            <a:r>
              <a:rPr b="1" lang="en-US" sz="2600" spc="-1" strike="noStrike">
                <a:solidFill>
                  <a:srgbClr val="595959"/>
                </a:solidFill>
                <a:latin typeface="Corbel"/>
              </a:rPr>
              <a:t>Predmeti u koreleciji: </a:t>
            </a:r>
            <a:r>
              <a:rPr b="0" lang="en-US" sz="2600" spc="-1" strike="noStrike">
                <a:solidFill>
                  <a:srgbClr val="595959"/>
                </a:solidFill>
                <a:latin typeface="Corbel"/>
              </a:rPr>
              <a:t>matematika, informatika</a:t>
            </a:r>
            <a:endParaRPr b="0" lang="en-US" sz="26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170000"/>
              </a:lnSpc>
              <a:spcBef>
                <a:spcPts val="1199"/>
              </a:spcBef>
            </a:pPr>
            <a:r>
              <a:rPr b="1" lang="en-US" sz="2600" spc="-1" strike="noStrike">
                <a:solidFill>
                  <a:srgbClr val="595959"/>
                </a:solidFill>
                <a:latin typeface="Corbel"/>
              </a:rPr>
              <a:t>Način realizacije: </a:t>
            </a:r>
            <a:r>
              <a:rPr b="0" lang="en-US" sz="2600" spc="-1" strike="noStrike">
                <a:solidFill>
                  <a:srgbClr val="595959"/>
                </a:solidFill>
                <a:latin typeface="Corbel"/>
              </a:rPr>
              <a:t>projekt je podijeljen u 5 osnovnih dijelova koji su se naizmjenično nadopunjavali kroz 2 tjedna online nastave</a:t>
            </a:r>
            <a:r>
              <a:rPr b="0" lang="en-US" sz="2800" spc="-1" strike="noStrike">
                <a:solidFill>
                  <a:srgbClr val="595959"/>
                </a:solidFill>
                <a:latin typeface="Corbel"/>
              </a:rPr>
              <a:t>.</a:t>
            </a:r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pic>
        <p:nvPicPr>
          <p:cNvPr id="96" name="Picture 4" descr=""/>
          <p:cNvPicPr/>
          <p:nvPr/>
        </p:nvPicPr>
        <p:blipFill>
          <a:blip r:embed="rId1"/>
          <a:stretch/>
        </p:blipFill>
        <p:spPr>
          <a:xfrm>
            <a:off x="298080" y="3880800"/>
            <a:ext cx="2857320" cy="159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253080" y="1123920"/>
            <a:ext cx="2946960" cy="12830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n-US" sz="2000" spc="-60" strike="noStrike">
                <a:solidFill>
                  <a:srgbClr val="ffffff"/>
                </a:solidFill>
                <a:latin typeface="Corbel"/>
              </a:rPr>
              <a:t>Evaluacija projekta –matematika</a:t>
            </a:r>
            <a:br/>
            <a:br/>
            <a:r>
              <a:rPr b="0" lang="en-US" sz="2000" spc="-60" strike="noStrike">
                <a:solidFill>
                  <a:srgbClr val="ffffff"/>
                </a:solidFill>
                <a:latin typeface="Corbel"/>
              </a:rPr>
              <a:t>Prosječna ocjena: 3.74</a:t>
            </a:r>
            <a:endParaRPr b="0" lang="en-US" sz="20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253080" y="2407320"/>
            <a:ext cx="2946960" cy="3498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pic>
        <p:nvPicPr>
          <p:cNvPr id="184" name="Slika 13" descr=""/>
          <p:cNvPicPr/>
          <p:nvPr/>
        </p:nvPicPr>
        <p:blipFill>
          <a:blip r:embed="rId1"/>
          <a:srcRect l="715" t="2205" r="20130" b="0"/>
          <a:stretch/>
        </p:blipFill>
        <p:spPr>
          <a:xfrm>
            <a:off x="3848040" y="876240"/>
            <a:ext cx="7702920" cy="5213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545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2"/>
          <p:cNvSpPr/>
          <p:nvPr/>
        </p:nvSpPr>
        <p:spPr>
          <a:xfrm flipH="1" flipV="1">
            <a:off x="-720" y="762120"/>
            <a:ext cx="4208040" cy="5333760"/>
          </a:xfrm>
          <a:custGeom>
            <a:avLst/>
            <a:gdLst/>
            <a:ahLst/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TextShape 3"/>
          <p:cNvSpPr txBox="1"/>
          <p:nvPr/>
        </p:nvSpPr>
        <p:spPr>
          <a:xfrm>
            <a:off x="279360" y="1346040"/>
            <a:ext cx="3327120" cy="38282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50000"/>
              </a:lnSpc>
            </a:pPr>
            <a:r>
              <a:rPr b="1" lang="en-US" sz="4000" spc="-60" strike="noStrike">
                <a:solidFill>
                  <a:srgbClr val="ffffff"/>
                </a:solidFill>
                <a:latin typeface="Corbel"/>
              </a:rPr>
              <a:t>Problemi</a:t>
            </a:r>
            <a:br/>
            <a:endParaRPr b="0" lang="en-US" sz="40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88" name="TextShape 4"/>
          <p:cNvSpPr txBox="1"/>
          <p:nvPr/>
        </p:nvSpPr>
        <p:spPr>
          <a:xfrm>
            <a:off x="4971960" y="1346040"/>
            <a:ext cx="6406920" cy="3969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</a:rPr>
              <a:t>Autorstvo</a:t>
            </a:r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</a:rPr>
              <a:t>Samostalnost</a:t>
            </a:r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</a:rPr>
              <a:t>Vrednovanje</a:t>
            </a:r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8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89" name="CustomShape 5"/>
          <p:cNvSpPr/>
          <p:nvPr/>
        </p:nvSpPr>
        <p:spPr>
          <a:xfrm flipH="1" flipV="1">
            <a:off x="11189520" y="1056240"/>
            <a:ext cx="1001160" cy="4743720"/>
          </a:xfrm>
          <a:custGeom>
            <a:avLst/>
            <a:gdLst/>
            <a:ahLst/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0" name="Slika 4" descr=""/>
          <p:cNvPicPr/>
          <p:nvPr/>
        </p:nvPicPr>
        <p:blipFill>
          <a:blip r:embed="rId1"/>
          <a:stretch/>
        </p:blipFill>
        <p:spPr>
          <a:xfrm>
            <a:off x="9377280" y="5067720"/>
            <a:ext cx="1875960" cy="1275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253080" y="457200"/>
            <a:ext cx="2946960" cy="3962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50000"/>
              </a:lnSpc>
            </a:pPr>
            <a:r>
              <a:rPr b="1" lang="en-US" sz="2800" spc="-60" strike="noStrike">
                <a:solidFill>
                  <a:srgbClr val="ffffff"/>
                </a:solidFill>
                <a:latin typeface="Corbel"/>
              </a:rPr>
              <a:t>Što smo naučili?</a:t>
            </a:r>
            <a:endParaRPr b="0" lang="en-US" sz="2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3780360" y="888840"/>
            <a:ext cx="7314840" cy="45932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400" spc="-1" strike="noStrike">
                <a:solidFill>
                  <a:srgbClr val="595959"/>
                </a:solidFill>
                <a:latin typeface="Corbel"/>
              </a:rPr>
              <a:t>Projekt treba dobro osmisliti, dogovoriti i uskladiti </a:t>
            </a:r>
            <a:endParaRPr b="0" lang="en-US" sz="24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400" spc="-1" strike="noStrike">
                <a:solidFill>
                  <a:srgbClr val="595959"/>
                </a:solidFill>
                <a:latin typeface="Corbel"/>
              </a:rPr>
              <a:t>Projekt ne smije biti prezahtjevan, ali ni prelagan. </a:t>
            </a:r>
            <a:endParaRPr b="0" lang="en-US" sz="24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400" spc="-1" strike="noStrike">
                <a:solidFill>
                  <a:srgbClr val="595959"/>
                </a:solidFill>
                <a:latin typeface="Corbel"/>
              </a:rPr>
              <a:t>Projekt mora biti dinamičan i različit od uobičajene nastave. </a:t>
            </a:r>
            <a:endParaRPr b="0" lang="en-US" sz="24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400" spc="-1" strike="noStrike">
                <a:solidFill>
                  <a:srgbClr val="595959"/>
                </a:solidFill>
                <a:latin typeface="Corbel"/>
              </a:rPr>
              <a:t>Podrška u projektu mora biti brza i ciljana, dobro odmjerena.</a:t>
            </a:r>
            <a:endParaRPr b="0" lang="en-US" sz="24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400" spc="-1" strike="noStrike">
              <a:solidFill>
                <a:srgbClr val="595959"/>
              </a:solidFill>
              <a:latin typeface="Corbel"/>
            </a:endParaRPr>
          </a:p>
        </p:txBody>
      </p:sp>
      <p:pic>
        <p:nvPicPr>
          <p:cNvPr id="193" name="Picture 4" descr=""/>
          <p:cNvPicPr/>
          <p:nvPr/>
        </p:nvPicPr>
        <p:blipFill>
          <a:blip r:embed="rId1"/>
          <a:stretch/>
        </p:blipFill>
        <p:spPr>
          <a:xfrm>
            <a:off x="79920" y="4067280"/>
            <a:ext cx="3293280" cy="1933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2"/>
          <p:cNvSpPr/>
          <p:nvPr/>
        </p:nvSpPr>
        <p:spPr>
          <a:xfrm>
            <a:off x="5139360" y="758880"/>
            <a:ext cx="705204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TextShape 3"/>
          <p:cNvSpPr txBox="1"/>
          <p:nvPr/>
        </p:nvSpPr>
        <p:spPr>
          <a:xfrm>
            <a:off x="5451480" y="1123920"/>
            <a:ext cx="6450840" cy="1254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n-US" sz="2800" spc="-60" strike="noStrike">
                <a:solidFill>
                  <a:srgbClr val="ffffff"/>
                </a:solidFill>
                <a:latin typeface="Corbel"/>
              </a:rPr>
              <a:t>Jesu li radovi pokazali stvarno znanje i zadovoljstvo učenika?</a:t>
            </a:r>
            <a:br/>
            <a:endParaRPr b="0" lang="en-US" sz="2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97" name="CustomShape 4"/>
          <p:cNvSpPr/>
          <p:nvPr/>
        </p:nvSpPr>
        <p:spPr>
          <a:xfrm>
            <a:off x="-7920" y="758880"/>
            <a:ext cx="38376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8" name="Picture 2" descr=""/>
          <p:cNvPicPr/>
          <p:nvPr/>
        </p:nvPicPr>
        <p:blipFill>
          <a:blip r:embed="rId1"/>
          <a:stretch/>
        </p:blipFill>
        <p:spPr>
          <a:xfrm>
            <a:off x="860760" y="2057400"/>
            <a:ext cx="3777840" cy="2733120"/>
          </a:xfrm>
          <a:prstGeom prst="rect">
            <a:avLst/>
          </a:prstGeom>
          <a:ln>
            <a:noFill/>
          </a:ln>
        </p:spPr>
      </p:pic>
      <p:sp>
        <p:nvSpPr>
          <p:cNvPr id="199" name="TextShape 5"/>
          <p:cNvSpPr txBox="1"/>
          <p:nvPr/>
        </p:nvSpPr>
        <p:spPr>
          <a:xfrm>
            <a:off x="5451480" y="2510280"/>
            <a:ext cx="6450840" cy="3274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50000"/>
              </a:lnSpc>
              <a:spcBef>
                <a:spcPts val="1199"/>
              </a:spcBef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Mišljenja smo da jest, jer su pokazali njihovu kreativnost i trud, a samim tim motiviranost i angažman za koji držimo da su dobar pokazatelj usvojenosti niza ishoda obaju predmeta.</a:t>
            </a:r>
            <a:endParaRPr b="0" lang="en-US" sz="24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2" descr=""/>
          <p:cNvPicPr/>
          <p:nvPr/>
        </p:nvPicPr>
        <p:blipFill>
          <a:blip r:embed="rId1"/>
          <a:stretch/>
        </p:blipFill>
        <p:spPr>
          <a:xfrm>
            <a:off x="8127000" y="-7200"/>
            <a:ext cx="3126240" cy="2261520"/>
          </a:xfrm>
          <a:prstGeom prst="rect">
            <a:avLst/>
          </a:prstGeom>
          <a:ln>
            <a:noFill/>
          </a:ln>
        </p:spPr>
      </p:pic>
      <p:sp>
        <p:nvSpPr>
          <p:cNvPr id="201" name="TextShape 1"/>
          <p:cNvSpPr txBox="1"/>
          <p:nvPr/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50000"/>
              </a:lnSpc>
            </a:pPr>
            <a:r>
              <a:rPr b="1" lang="en-US" sz="3600" spc="-60" strike="noStrike">
                <a:solidFill>
                  <a:srgbClr val="ffffff"/>
                </a:solidFill>
                <a:latin typeface="Corbel"/>
              </a:rPr>
              <a:t>Ostvareni ishod</a:t>
            </a:r>
            <a:r>
              <a:rPr b="1" lang="en-US" sz="2800" spc="-60" strike="noStrike">
                <a:solidFill>
                  <a:srgbClr val="ffffff"/>
                </a:solidFill>
                <a:latin typeface="Corbel"/>
              </a:rPr>
              <a:t>i</a:t>
            </a:r>
            <a:br/>
            <a:endParaRPr b="0" lang="en-US" sz="28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3597840" y="952560"/>
            <a:ext cx="7882560" cy="55785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150000"/>
              </a:lnSpc>
              <a:spcBef>
                <a:spcPts val="1199"/>
              </a:spcBef>
            </a:pPr>
            <a:r>
              <a:rPr b="1" lang="en-US" sz="2000" spc="-1" strike="noStrike">
                <a:solidFill>
                  <a:srgbClr val="595959"/>
                </a:solidFill>
                <a:latin typeface="Corbel"/>
              </a:rPr>
              <a:t>Matematika: 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MAT SŠ D.1.3.- Primjenjuje trigonometrijske omjere. (uz međupredmetne teme: osr A.5.2. , osr A.5.3. , ikt A.4.1. );  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150000"/>
              </a:lnSpc>
              <a:spcBef>
                <a:spcPts val="1199"/>
              </a:spcBef>
            </a:pPr>
            <a:r>
              <a:rPr b="1" lang="en-US" sz="2000" spc="-1" strike="noStrike">
                <a:solidFill>
                  <a:srgbClr val="595959"/>
                </a:solidFill>
                <a:latin typeface="Corbel"/>
              </a:rPr>
              <a:t>Informatika: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 </a:t>
            </a: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C.1.1 pronalazi podatke i informacije, odabire prikladne izvore informacija te uređuje, stvara i objavljuje/dijeli svoje digitalne sadržaje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C.1.3 u online okruženju surađuje i radi na projektu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D.1.2 opisuje probleme koje mogu prouzročiti zlonamjerni programi te probleme koji nastaju kao rezultat elektroničkih napada i krađe elektroničkoga identiteta te odgovorno primjenjuje sigurnosna pravila. 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n-US" sz="3600" spc="-60" strike="noStrike">
                <a:solidFill>
                  <a:srgbClr val="ffffff"/>
                </a:solidFill>
                <a:latin typeface="Corbel"/>
              </a:rPr>
              <a:t>Alati</a:t>
            </a:r>
            <a:endParaRPr b="0" lang="en-US" sz="36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3571920" y="762120"/>
            <a:ext cx="3882960" cy="5333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1" lang="en-US" sz="2000" spc="-1" strike="noStrike">
                <a:solidFill>
                  <a:srgbClr val="595959"/>
                </a:solidFill>
                <a:latin typeface="Corbel"/>
              </a:rPr>
              <a:t>Office 365 (Word, PowerPoint),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1" lang="en-US" sz="2000" spc="-1" strike="noStrike">
                <a:solidFill>
                  <a:srgbClr val="595959"/>
                </a:solidFill>
                <a:latin typeface="Corbel"/>
              </a:rPr>
              <a:t> </a:t>
            </a:r>
            <a:r>
              <a:rPr b="1" lang="en-US" sz="2000" spc="-1" strike="noStrike">
                <a:solidFill>
                  <a:srgbClr val="595959"/>
                </a:solidFill>
                <a:latin typeface="Corbel"/>
              </a:rPr>
              <a:t>Kapwing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Odabrali smo ih zbog jednostavnosti uporabe te pristupačnosti.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595959"/>
                </a:solidFill>
                <a:latin typeface="Corbel"/>
              </a:rPr>
              <a:t>Na taj način dobili smo na dinamičnosti online nastave, visokoj motiviranosti učenika jer usvajaju sadržaje koje inače koriste u slobodno vrijeme, a uz to smo mogli provjeriti da su učenici sami sudjelovali u izradi svoga rada.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pic>
        <p:nvPicPr>
          <p:cNvPr id="205" name="Picture 2" descr=""/>
          <p:cNvPicPr/>
          <p:nvPr/>
        </p:nvPicPr>
        <p:blipFill>
          <a:blip r:embed="rId1"/>
          <a:srcRect l="2599" t="0" r="0" b="0"/>
          <a:stretch/>
        </p:blipFill>
        <p:spPr>
          <a:xfrm>
            <a:off x="7818120" y="762120"/>
            <a:ext cx="3616920" cy="2581560"/>
          </a:xfrm>
          <a:prstGeom prst="rect">
            <a:avLst/>
          </a:prstGeom>
          <a:ln>
            <a:noFill/>
          </a:ln>
        </p:spPr>
      </p:pic>
      <p:pic>
        <p:nvPicPr>
          <p:cNvPr id="206" name="Picture 6" descr=""/>
          <p:cNvPicPr/>
          <p:nvPr/>
        </p:nvPicPr>
        <p:blipFill>
          <a:blip r:embed="rId2"/>
          <a:srcRect l="10551" t="0" r="11291" b="0"/>
          <a:stretch/>
        </p:blipFill>
        <p:spPr>
          <a:xfrm>
            <a:off x="7818120" y="3504240"/>
            <a:ext cx="3616920" cy="259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187200" y="971280"/>
            <a:ext cx="2946960" cy="4600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3200" spc="-60" strike="noStrike">
                <a:solidFill>
                  <a:srgbClr val="ffffff"/>
                </a:solidFill>
                <a:latin typeface="Corbel"/>
              </a:rPr>
              <a:t>Problemi …</a:t>
            </a:r>
            <a:br/>
            <a:r>
              <a:rPr b="0" lang="en-US" sz="3200" spc="-60" strike="noStrike">
                <a:solidFill>
                  <a:srgbClr val="ffffff"/>
                </a:solidFill>
                <a:latin typeface="Corbel"/>
              </a:rPr>
              <a:t>može li bolje?</a:t>
            </a:r>
            <a:endParaRPr b="0" lang="en-US" sz="32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3869280" y="864000"/>
            <a:ext cx="7314840" cy="5120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400" spc="-1" strike="noStrike">
                <a:solidFill>
                  <a:srgbClr val="595959"/>
                </a:solidFill>
                <a:latin typeface="Corbel"/>
              </a:rPr>
              <a:t>Problem se pojavio u samom početku: učenici su se nakon prvog izlaganja prestrašili svime navedenim. Već nakon prve etape počeli su drugačije gledati na cijelu priču, da bi do kraja jednostavno uživali u izradi sadržaja.</a:t>
            </a:r>
            <a:endParaRPr b="0" lang="en-US" sz="24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400" spc="-1" strike="noStrike">
                <a:solidFill>
                  <a:srgbClr val="595959"/>
                </a:solidFill>
                <a:latin typeface="Corbel"/>
              </a:rPr>
              <a:t>Kapwing je dobar, ali ima nedostataka prilikom namještanja zvuka i slika. U nekoliko video uradaka problem je bio okrenuti umetnute slike, te bi trebali razmisliti o mogućem korištenju nekog drugog alata za izradu video sadržaja.</a:t>
            </a:r>
            <a:endParaRPr b="0" lang="en-US" sz="2400" spc="-1" strike="noStrike">
              <a:solidFill>
                <a:srgbClr val="595959"/>
              </a:solidFill>
              <a:latin typeface="Corbel"/>
            </a:endParaRPr>
          </a:p>
        </p:txBody>
      </p:sp>
      <p:pic>
        <p:nvPicPr>
          <p:cNvPr id="209" name="Picture 2" descr=""/>
          <p:cNvPicPr/>
          <p:nvPr/>
        </p:nvPicPr>
        <p:blipFill>
          <a:blip r:embed="rId1"/>
          <a:stretch/>
        </p:blipFill>
        <p:spPr>
          <a:xfrm>
            <a:off x="1933560" y="4961160"/>
            <a:ext cx="1390320" cy="9252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5139360" y="758880"/>
            <a:ext cx="705204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TextShape 3"/>
          <p:cNvSpPr txBox="1"/>
          <p:nvPr/>
        </p:nvSpPr>
        <p:spPr>
          <a:xfrm>
            <a:off x="5440320" y="875520"/>
            <a:ext cx="6450840" cy="1254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3600" spc="-60" strike="noStrike">
                <a:solidFill>
                  <a:srgbClr val="ffffff"/>
                </a:solidFill>
                <a:latin typeface="Corbel"/>
              </a:rPr>
              <a:t>Evaluacija projekta -matematika</a:t>
            </a:r>
            <a:endParaRPr b="0" lang="en-US" sz="36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-7920" y="758880"/>
            <a:ext cx="38376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4" name="Picture 2" descr=""/>
          <p:cNvPicPr/>
          <p:nvPr/>
        </p:nvPicPr>
        <p:blipFill>
          <a:blip r:embed="rId1"/>
          <a:stretch/>
        </p:blipFill>
        <p:spPr>
          <a:xfrm>
            <a:off x="860760" y="2009160"/>
            <a:ext cx="3777840" cy="2829600"/>
          </a:xfrm>
          <a:prstGeom prst="rect">
            <a:avLst/>
          </a:prstGeom>
          <a:ln>
            <a:noFill/>
          </a:ln>
        </p:spPr>
      </p:pic>
      <p:sp>
        <p:nvSpPr>
          <p:cNvPr id="215" name="TextShape 5"/>
          <p:cNvSpPr txBox="1"/>
          <p:nvPr/>
        </p:nvSpPr>
        <p:spPr>
          <a:xfrm>
            <a:off x="5451480" y="2009160"/>
            <a:ext cx="6450840" cy="3775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Učenici, a i profesori jako su zadovoljni ovakvim načinom vrednovanja postignutih ishoda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Iako je potrebno više vremena kako bi se projekt dobro osmislio, zadovoljstvo odrađenim kako učenika tako i profesora bilo je veliko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Učenici su pokazali svoju kreativnost, a planirani ishodi su ostvareni u potpunosti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545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2"/>
          <p:cNvSpPr/>
          <p:nvPr/>
        </p:nvSpPr>
        <p:spPr>
          <a:xfrm flipH="1" flipV="1">
            <a:off x="-720" y="762120"/>
            <a:ext cx="4208040" cy="5333760"/>
          </a:xfrm>
          <a:custGeom>
            <a:avLst/>
            <a:gdLst/>
            <a:ahLst/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TextShape 3"/>
          <p:cNvSpPr txBox="1"/>
          <p:nvPr/>
        </p:nvSpPr>
        <p:spPr>
          <a:xfrm>
            <a:off x="236880" y="1123920"/>
            <a:ext cx="3480480" cy="4050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50000"/>
              </a:lnSpc>
            </a:pPr>
            <a:r>
              <a:rPr b="1" lang="en-US" sz="2700" spc="-60" strike="noStrike">
                <a:solidFill>
                  <a:srgbClr val="ffffff"/>
                </a:solidFill>
                <a:latin typeface="Corbel"/>
              </a:rPr>
              <a:t>Koji su planovi za budućnost? </a:t>
            </a:r>
            <a:br/>
            <a:endParaRPr b="0" lang="en-US" sz="27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19" name="TextShape 4"/>
          <p:cNvSpPr txBox="1"/>
          <p:nvPr/>
        </p:nvSpPr>
        <p:spPr>
          <a:xfrm>
            <a:off x="4433760" y="1123920"/>
            <a:ext cx="6530760" cy="4050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5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Uz to sa istim učenicima (drugi razred) dio sadržaja obraditi ćemo u projektnoj nastavi. Sada znamo da znaju napraviti video materijal, postaviti ga na Internet vodeći računa o privatnosti i zaštiti autorstva, te da ukoliko su motivirani mogu biti vrlo kreativni.</a:t>
            </a:r>
            <a:endParaRPr b="0" lang="en-US" sz="24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4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20" name="CustomShape 5"/>
          <p:cNvSpPr/>
          <p:nvPr/>
        </p:nvSpPr>
        <p:spPr>
          <a:xfrm flipH="1" flipV="1">
            <a:off x="11189520" y="1056240"/>
            <a:ext cx="1001160" cy="4743720"/>
          </a:xfrm>
          <a:custGeom>
            <a:avLst/>
            <a:gdLst/>
            <a:ahLst/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1" name="Slika 3" descr=""/>
          <p:cNvPicPr/>
          <p:nvPr/>
        </p:nvPicPr>
        <p:blipFill>
          <a:blip r:embed="rId1"/>
          <a:stretch/>
        </p:blipFill>
        <p:spPr>
          <a:xfrm>
            <a:off x="494280" y="4421880"/>
            <a:ext cx="2507040" cy="1930680"/>
          </a:xfrm>
          <a:prstGeom prst="rect">
            <a:avLst/>
          </a:prstGeom>
          <a:ln>
            <a:noFill/>
          </a:ln>
          <a:effectLst>
            <a:softEdge rad="635000"/>
          </a:effectLst>
          <a:scene3d>
            <a:camera prst="isometricOffAxis1Right">
              <a:rot lat="496258" lon="19727946" rev="20459081"/>
            </a:camera>
            <a:lightRig dir="t" rig="threePt"/>
          </a:scene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0" y="762120"/>
            <a:ext cx="3443400" cy="5339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TextShape 2"/>
          <p:cNvSpPr txBox="1"/>
          <p:nvPr/>
        </p:nvSpPr>
        <p:spPr>
          <a:xfrm>
            <a:off x="253080" y="1123920"/>
            <a:ext cx="3075840" cy="4600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3600" spc="-100" strike="noStrike">
                <a:solidFill>
                  <a:srgbClr val="ffffff"/>
                </a:solidFill>
                <a:latin typeface="Corbel"/>
              </a:rPr>
              <a:t>Inženjeri grade mostove.</a:t>
            </a:r>
            <a:br/>
            <a:r>
              <a:rPr b="0" lang="en-US" sz="3600" spc="-100" strike="noStrike">
                <a:solidFill>
                  <a:srgbClr val="ffffff"/>
                </a:solidFill>
                <a:latin typeface="Corbel"/>
              </a:rPr>
              <a:t>Umjetnici stvaraju slike.</a:t>
            </a:r>
            <a:br/>
            <a:r>
              <a:rPr b="0" lang="en-US" sz="3600" spc="-100" strike="noStrike">
                <a:solidFill>
                  <a:srgbClr val="ffffff"/>
                </a:solidFill>
                <a:latin typeface="Corbel"/>
              </a:rPr>
              <a:t>Znanstvenici rade rakete.</a:t>
            </a:r>
            <a:br/>
            <a:r>
              <a:rPr b="0" lang="en-US" sz="3600" spc="-100" strike="noStrike">
                <a:solidFill>
                  <a:srgbClr val="ffffff"/>
                </a:solidFill>
                <a:latin typeface="Corbel"/>
              </a:rPr>
              <a:t>Ali sve te ljude stvaraju </a:t>
            </a:r>
            <a:r>
              <a:rPr b="1" i="1" lang="en-US" sz="3600" spc="-100" strike="noStrike">
                <a:solidFill>
                  <a:srgbClr val="ffffff"/>
                </a:solidFill>
                <a:latin typeface="Corbel"/>
              </a:rPr>
              <a:t>učitelji</a:t>
            </a:r>
            <a:r>
              <a:rPr b="0" lang="en-US" sz="3600" spc="-100" strike="noStrike">
                <a:solidFill>
                  <a:srgbClr val="ffffff"/>
                </a:solidFill>
                <a:latin typeface="Corbel"/>
              </a:rPr>
              <a:t>.</a:t>
            </a:r>
            <a:endParaRPr b="0" lang="en-US" sz="3600" spc="-1" strike="noStrike">
              <a:solidFill>
                <a:srgbClr val="000000"/>
              </a:solidFill>
              <a:latin typeface="Corbe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2334999308"/>
              </p:ext>
            </p:extLst>
          </p:nvPr>
        </p:nvGraphicFramePr>
        <p:xfrm>
          <a:off x="4060080" y="758880"/>
          <a:ext cx="7104240" cy="533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en-US" sz="3600" spc="-60" strike="noStrike">
                <a:solidFill>
                  <a:srgbClr val="ffffff"/>
                </a:solidFill>
                <a:latin typeface="Corbel"/>
              </a:rPr>
              <a:t>Opće informacije</a:t>
            </a:r>
            <a:br/>
            <a:endParaRPr b="0" lang="en-US" sz="36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3869280" y="864000"/>
            <a:ext cx="7314840" cy="5120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1000"/>
          </a:bodyPr>
          <a:p>
            <a:pPr>
              <a:lnSpc>
                <a:spcPct val="120000"/>
              </a:lnSpc>
              <a:spcBef>
                <a:spcPts val="1199"/>
              </a:spcBef>
            </a:pPr>
            <a:r>
              <a:rPr b="1" lang="en-US" sz="2600" spc="-1" strike="noStrike">
                <a:solidFill>
                  <a:srgbClr val="595959"/>
                </a:solidFill>
                <a:latin typeface="Corbel"/>
              </a:rPr>
              <a:t>Ishodi: </a:t>
            </a:r>
            <a:endParaRPr b="0" lang="en-US" sz="26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120000"/>
              </a:lnSpc>
              <a:spcBef>
                <a:spcPts val="1199"/>
              </a:spcBef>
            </a:pPr>
            <a:r>
              <a:rPr b="1" lang="en-US" sz="2600" spc="-1" strike="noStrike">
                <a:solidFill>
                  <a:srgbClr val="595959"/>
                </a:solidFill>
                <a:latin typeface="Corbel"/>
              </a:rPr>
              <a:t>matematika: </a:t>
            </a:r>
            <a:r>
              <a:rPr b="0" lang="en-US" sz="2600" spc="-1" strike="noStrike">
                <a:solidFill>
                  <a:srgbClr val="595959"/>
                </a:solidFill>
                <a:latin typeface="Corbel"/>
              </a:rPr>
              <a:t>MAT SŠ D.1.3.- Primjenjuje trigonometrijske omjere. (uz međupredmetne teme: osr A.5.2. , osr A.5.3. , ikt A.4.1. ); </a:t>
            </a:r>
            <a:endParaRPr b="0" lang="en-US" sz="26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170000"/>
              </a:lnSpc>
              <a:spcBef>
                <a:spcPts val="1199"/>
              </a:spcBef>
            </a:pPr>
            <a:r>
              <a:rPr b="0" lang="en-US" sz="2600" spc="-1" strike="noStrike">
                <a:solidFill>
                  <a:srgbClr val="595959"/>
                </a:solidFill>
                <a:latin typeface="Corbel"/>
              </a:rPr>
              <a:t> </a:t>
            </a:r>
            <a:r>
              <a:rPr b="1" lang="en-US" sz="2600" spc="-1" strike="noStrike">
                <a:solidFill>
                  <a:srgbClr val="595959"/>
                </a:solidFill>
                <a:latin typeface="Corbel"/>
              </a:rPr>
              <a:t>informatika: </a:t>
            </a:r>
            <a:r>
              <a:rPr b="0" lang="en-US" sz="2600" spc="-1" strike="noStrike">
                <a:solidFill>
                  <a:srgbClr val="595959"/>
                </a:solidFill>
                <a:latin typeface="Corbel"/>
              </a:rPr>
              <a:t>C.1.1 pronalazi podatke i informacije, odabire prikladne izvore informacija te uređuje, stvara i objavljuje/dijeli svoje digitalne sadržaje, C.1.3 u online okruženju surađuje i radi na projektu, D.1.2 opisuje probleme koje mogu prouzročiti zlonamjerni programi te probleme koji nastaju kao rezultat elektroničkih napada i krađe elektroničkoga identiteta te odgovorno primjenjuje sigurnosna pravila. </a:t>
            </a:r>
            <a:endParaRPr b="0" lang="en-US" sz="26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600" spc="-1" strike="noStrike">
              <a:solidFill>
                <a:srgbClr val="595959"/>
              </a:solidFill>
              <a:latin typeface="Corbel"/>
            </a:endParaRPr>
          </a:p>
        </p:txBody>
      </p:sp>
      <p:pic>
        <p:nvPicPr>
          <p:cNvPr id="99" name="Picture 4" descr=""/>
          <p:cNvPicPr/>
          <p:nvPr/>
        </p:nvPicPr>
        <p:blipFill>
          <a:blip r:embed="rId1"/>
          <a:stretch/>
        </p:blipFill>
        <p:spPr>
          <a:xfrm>
            <a:off x="298080" y="3880800"/>
            <a:ext cx="2857320" cy="159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2"/>
          <p:cNvSpPr/>
          <p:nvPr/>
        </p:nvSpPr>
        <p:spPr>
          <a:xfrm>
            <a:off x="5139360" y="758880"/>
            <a:ext cx="705204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TextShape 3"/>
          <p:cNvSpPr txBox="1"/>
          <p:nvPr/>
        </p:nvSpPr>
        <p:spPr>
          <a:xfrm>
            <a:off x="5451480" y="1123920"/>
            <a:ext cx="6450840" cy="1254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n-US" sz="3600" spc="-60" strike="noStrike">
                <a:solidFill>
                  <a:srgbClr val="ffffff"/>
                </a:solidFill>
                <a:latin typeface="Corbel"/>
              </a:rPr>
              <a:t>Autori:</a:t>
            </a:r>
            <a:endParaRPr b="0" lang="en-US" sz="36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3" name="CustomShape 4"/>
          <p:cNvSpPr/>
          <p:nvPr/>
        </p:nvSpPr>
        <p:spPr>
          <a:xfrm>
            <a:off x="-7920" y="758880"/>
            <a:ext cx="38376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4" name="Picture 2" descr=""/>
          <p:cNvPicPr/>
          <p:nvPr/>
        </p:nvPicPr>
        <p:blipFill>
          <a:blip r:embed="rId1"/>
          <a:stretch/>
        </p:blipFill>
        <p:spPr>
          <a:xfrm>
            <a:off x="860760" y="2362680"/>
            <a:ext cx="3777840" cy="2122560"/>
          </a:xfrm>
          <a:prstGeom prst="rect">
            <a:avLst/>
          </a:prstGeom>
          <a:ln>
            <a:noFill/>
          </a:ln>
        </p:spPr>
      </p:pic>
      <p:sp>
        <p:nvSpPr>
          <p:cNvPr id="105" name="TextShape 5"/>
          <p:cNvSpPr txBox="1"/>
          <p:nvPr/>
        </p:nvSpPr>
        <p:spPr>
          <a:xfrm>
            <a:off x="5451480" y="2510280"/>
            <a:ext cx="6450840" cy="3274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Janja Linardić, prof. 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Tamara Stipčić Jelenović, prof. savjetnik 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Andrija Novaković, prof.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545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2"/>
          <p:cNvSpPr/>
          <p:nvPr/>
        </p:nvSpPr>
        <p:spPr>
          <a:xfrm flipH="1" flipV="1">
            <a:off x="-720" y="762120"/>
            <a:ext cx="4208040" cy="5333760"/>
          </a:xfrm>
          <a:custGeom>
            <a:avLst/>
            <a:gdLst/>
            <a:ahLst/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TextShape 3"/>
          <p:cNvSpPr txBox="1"/>
          <p:nvPr/>
        </p:nvSpPr>
        <p:spPr>
          <a:xfrm>
            <a:off x="694440" y="1239480"/>
            <a:ext cx="3310560" cy="3491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50000"/>
              </a:lnSpc>
            </a:pPr>
            <a:r>
              <a:rPr b="1" lang="en-US" sz="3300" spc="-60" strike="noStrike">
                <a:solidFill>
                  <a:srgbClr val="ffffff"/>
                </a:solidFill>
                <a:latin typeface="Corbel"/>
              </a:rPr>
              <a:t>Cilj:</a:t>
            </a:r>
            <a:br/>
            <a:endParaRPr b="0" lang="en-US" sz="33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9" name="TextShape 4"/>
          <p:cNvSpPr txBox="1"/>
          <p:nvPr/>
        </p:nvSpPr>
        <p:spPr>
          <a:xfrm>
            <a:off x="4339080" y="270000"/>
            <a:ext cx="7288920" cy="4743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50000"/>
              </a:lnSpc>
              <a:spcBef>
                <a:spcPts val="1199"/>
              </a:spcBef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Osnovni cilj uporabe IKT-a bio je vrednovanje usvojenosti sadržaja obrađenih online nastavom iz predmeta matematika i informatika. </a:t>
            </a:r>
            <a:endParaRPr b="0" lang="en-US" sz="24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10" name="CustomShape 5"/>
          <p:cNvSpPr/>
          <p:nvPr/>
        </p:nvSpPr>
        <p:spPr>
          <a:xfrm flipH="1" flipV="1">
            <a:off x="11189520" y="1056240"/>
            <a:ext cx="1001160" cy="4743720"/>
          </a:xfrm>
          <a:custGeom>
            <a:avLst/>
            <a:gdLst/>
            <a:ahLst/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1" name="Picture 2" descr=""/>
          <p:cNvPicPr/>
          <p:nvPr/>
        </p:nvPicPr>
        <p:blipFill>
          <a:blip r:embed="rId1"/>
          <a:stretch/>
        </p:blipFill>
        <p:spPr>
          <a:xfrm>
            <a:off x="563760" y="3253680"/>
            <a:ext cx="2212200" cy="123876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545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2"/>
          <p:cNvSpPr/>
          <p:nvPr/>
        </p:nvSpPr>
        <p:spPr>
          <a:xfrm flipH="1" flipV="1">
            <a:off x="-720" y="762120"/>
            <a:ext cx="4208040" cy="5333760"/>
          </a:xfrm>
          <a:custGeom>
            <a:avLst/>
            <a:gdLst/>
            <a:ahLst/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TextShape 3"/>
          <p:cNvSpPr txBox="1"/>
          <p:nvPr/>
        </p:nvSpPr>
        <p:spPr>
          <a:xfrm>
            <a:off x="694440" y="1239480"/>
            <a:ext cx="3442320" cy="3491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50000"/>
              </a:lnSpc>
            </a:pPr>
            <a:r>
              <a:rPr b="1" lang="en-US" sz="3300" spc="-60" strike="noStrike">
                <a:solidFill>
                  <a:srgbClr val="ffffff"/>
                </a:solidFill>
                <a:latin typeface="Corbel"/>
              </a:rPr>
              <a:t>Zadaci:</a:t>
            </a:r>
            <a:br/>
            <a:endParaRPr b="0" lang="en-US" sz="33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15" name="TextShape 4"/>
          <p:cNvSpPr txBox="1"/>
          <p:nvPr/>
        </p:nvSpPr>
        <p:spPr>
          <a:xfrm>
            <a:off x="4312440" y="1110240"/>
            <a:ext cx="7288920" cy="4743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5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Za potrebe projekta učenici su trebali svladati: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 </a:t>
            </a: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osnovnim trigonometrijskim funkcijama, 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iskoristiti ih u jednostavnom izmjeru visine nekog objekta, 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osvrnuti se na točnost podataka i kritički ih promotriti, te komentirati, 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ovladati nekim od tekst editora kojim će urediti seminarski rad, 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naučiti napisati seminarski rad, 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izraditi i urediti  video sadržaj 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postaviti na privatni Youtube kanal vodeći pri tome računa o sigurnosti na internetu. 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16" name="CustomShape 5"/>
          <p:cNvSpPr/>
          <p:nvPr/>
        </p:nvSpPr>
        <p:spPr>
          <a:xfrm flipH="1" flipV="1">
            <a:off x="11189520" y="1056240"/>
            <a:ext cx="1001160" cy="4743720"/>
          </a:xfrm>
          <a:custGeom>
            <a:avLst/>
            <a:gdLst/>
            <a:ahLst/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7" name="Picture 2" descr=""/>
          <p:cNvPicPr/>
          <p:nvPr/>
        </p:nvPicPr>
        <p:blipFill>
          <a:blip r:embed="rId1"/>
          <a:stretch/>
        </p:blipFill>
        <p:spPr>
          <a:xfrm>
            <a:off x="622800" y="3124800"/>
            <a:ext cx="2212200" cy="123876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2"/>
          <p:cNvSpPr/>
          <p:nvPr/>
        </p:nvSpPr>
        <p:spPr>
          <a:xfrm rot="5400000">
            <a:off x="5228640" y="272160"/>
            <a:ext cx="1740960" cy="11429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TextShape 3"/>
          <p:cNvSpPr txBox="1"/>
          <p:nvPr/>
        </p:nvSpPr>
        <p:spPr>
          <a:xfrm>
            <a:off x="641520" y="5257800"/>
            <a:ext cx="10908360" cy="1020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3600" spc="-60" strike="noStrike">
                <a:solidFill>
                  <a:srgbClr val="ffffff"/>
                </a:solidFill>
                <a:latin typeface="Corbel"/>
              </a:rPr>
              <a:t>Dijelovi projekta</a:t>
            </a:r>
            <a:endParaRPr b="0" lang="en-US" sz="36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1" name="CustomShape 4"/>
          <p:cNvSpPr/>
          <p:nvPr/>
        </p:nvSpPr>
        <p:spPr>
          <a:xfrm rot="5400000">
            <a:off x="5907240" y="-5522760"/>
            <a:ext cx="383760" cy="1142964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186600018"/>
              </p:ext>
            </p:extLst>
          </p:nvPr>
        </p:nvGraphicFramePr>
        <p:xfrm>
          <a:off x="702720" y="1029240"/>
          <a:ext cx="10786320" cy="344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2"/>
          <p:cNvSpPr/>
          <p:nvPr/>
        </p:nvSpPr>
        <p:spPr>
          <a:xfrm>
            <a:off x="0" y="758880"/>
            <a:ext cx="705204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TextShape 3"/>
          <p:cNvSpPr txBox="1"/>
          <p:nvPr/>
        </p:nvSpPr>
        <p:spPr>
          <a:xfrm>
            <a:off x="289080" y="1123920"/>
            <a:ext cx="6450840" cy="1254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3600" spc="-60" strike="noStrike">
                <a:solidFill>
                  <a:srgbClr val="ffffff"/>
                </a:solidFill>
                <a:latin typeface="Corbel"/>
              </a:rPr>
              <a:t>Klinometar – razrada po djelovima projekta</a:t>
            </a:r>
            <a:endParaRPr b="0" lang="en-US" sz="36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5" name="TextShape 4"/>
          <p:cNvSpPr txBox="1"/>
          <p:nvPr/>
        </p:nvSpPr>
        <p:spPr>
          <a:xfrm>
            <a:off x="289080" y="2510280"/>
            <a:ext cx="6568560" cy="34837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0000"/>
          </a:bodyPr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1" lang="en-US" sz="2000" spc="-1" strike="noStrike">
                <a:solidFill>
                  <a:srgbClr val="ffffff"/>
                </a:solidFill>
                <a:latin typeface="Corbel"/>
              </a:rPr>
              <a:t>I. DIO PROJEKTA</a:t>
            </a: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>
              <a:lnSpc>
                <a:spcPct val="150000"/>
              </a:lnSpc>
              <a:spcBef>
                <a:spcPts val="1199"/>
              </a:spcBef>
            </a:pPr>
            <a:endParaRPr b="0" lang="en-US" sz="20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U prvom dijelu projekta učenici su rješavali pet matematičkih zadataka vezanih uz trigonometriju</a:t>
            </a:r>
            <a:endParaRPr b="0" lang="en-US" sz="2200" spc="-1" strike="noStrike">
              <a:solidFill>
                <a:srgbClr val="595959"/>
              </a:solidFill>
              <a:latin typeface="Corbe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e48312"/>
              </a:buClr>
              <a:buFont typeface="Wingdings 2" charset="2"/>
              <a:buChar char="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Zadatci su učenicima  zadani individualno, svaki učenik je dobio svoje zadatke, te ih je u zadanom terminu (45 minuta) trebao riješiti, slikati i poslati profesoru. </a:t>
            </a:r>
            <a:endParaRPr b="0" lang="en-US" sz="2200" spc="-1" strike="noStrike">
              <a:solidFill>
                <a:srgbClr val="595959"/>
              </a:solidFill>
              <a:latin typeface="Corbel"/>
            </a:endParaRPr>
          </a:p>
        </p:txBody>
      </p:sp>
      <p:pic>
        <p:nvPicPr>
          <p:cNvPr id="126" name="Slika 3" descr=""/>
          <p:cNvPicPr/>
          <p:nvPr/>
        </p:nvPicPr>
        <p:blipFill>
          <a:blip r:embed="rId1"/>
          <a:srcRect l="1293" t="0" r="33116" b="0"/>
          <a:stretch/>
        </p:blipFill>
        <p:spPr>
          <a:xfrm>
            <a:off x="6391440" y="711000"/>
            <a:ext cx="5311080" cy="5330520"/>
          </a:xfrm>
          <a:prstGeom prst="rect">
            <a:avLst/>
          </a:prstGeom>
          <a:ln>
            <a:noFill/>
          </a:ln>
          <a:scene3d>
            <a:camera prst="perspectiveContrastingLeftFacing"/>
            <a:lightRig dir="t" rig="threePt"/>
          </a:scene3d>
        </p:spPr>
      </p:pic>
      <p:sp>
        <p:nvSpPr>
          <p:cNvPr id="127" name="CustomShape 5"/>
          <p:cNvSpPr/>
          <p:nvPr/>
        </p:nvSpPr>
        <p:spPr>
          <a:xfrm>
            <a:off x="11815920" y="758880"/>
            <a:ext cx="38376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2800" spc="-60" strike="noStrike">
                <a:solidFill>
                  <a:srgbClr val="ffffff"/>
                </a:solidFill>
                <a:latin typeface="Corbel"/>
              </a:rPr>
              <a:t>Klinometar – primjer zadataka </a:t>
            </a:r>
            <a:endParaRPr b="0" lang="en-US" sz="2800" spc="-1" strike="noStrike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29" name="Rezervirano mjesto sadržaja 3" descr=""/>
          <p:cNvPicPr/>
          <p:nvPr/>
        </p:nvPicPr>
        <p:blipFill>
          <a:blip r:embed="rId1"/>
          <a:stretch/>
        </p:blipFill>
        <p:spPr>
          <a:xfrm>
            <a:off x="3941640" y="749160"/>
            <a:ext cx="7632000" cy="5392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Application>LibreOffice/6.2.5.2$Windows_X86_64 LibreOffice_project/1ec314fa52f458adc18c4f025c545a4e8b22c159</Application>
  <Words>1083</Words>
  <Paragraphs>129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2020-11-11T10:29:13Z</dcterms:created>
  <dc:creator>Tamara Stipčić Jelenović</dc:creator>
  <dc:description/>
  <dc:language>hr-HR</dc:language>
  <cp:lastModifiedBy>Tamara Stipčić Jelenović</cp:lastModifiedBy>
  <dcterms:modified xsi:type="dcterms:W3CDTF">2020-11-11T19:06:45Z</dcterms:modified>
  <cp:revision>3</cp:revision>
  <dc:subject/>
  <dc:title>Klinometar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29</vt:i4>
  </property>
</Properties>
</file>