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66" r:id="rId13"/>
    <p:sldId id="268" r:id="rId14"/>
    <p:sldId id="267" r:id="rId15"/>
    <p:sldId id="271" r:id="rId16"/>
    <p:sldId id="269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6:46:49.1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1,'34'14,"1"-2,-1-2,2-1,-1-1,66 4,186-7,-212-6,1005 34,-572-4,586-41,-613 9,-445 3,51-7,-48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8:10:15.3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55,'64'22,"0"-4,2-2,0-3,0-3,1-2,1-4,78-5,929-59,296-10,-1046 60,938 6,-1249 5,17 1,-1-1,36-4,-52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09.70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1,'108'21,"-1"1,152 11,198 22,-452-54,102 10,185-5,-14-2,-107 2,232-21,-248 7,66-7,123 1,-344 14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15.54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1,'564'46,"-317"-31,604 12,-276-14,252-36,-443 15,-183 8,187 13,-41 1,-334-14,-7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17.22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0,'83'20,"0"-3,129 8,170-13,443-11,-209 0,1014 36,-877 22,-443-39,-289-19,-13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19.694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0,'137'27,"264"16,143-36,-131-4,630 21,-794-17,246 3,-465-9,-26-1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21.192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0,'365'36,"3"-32,-130-3,1295 29,398 51,-1839-77,-93-4,1 0,0 0,0 0,0 0,0 0,0 1,0-1,0 0,0 0,-1 0,1 0,0 0,0 0,0 0,0 0,0 1,0-1,0 0,0 0,0 0,0 0,0 0,0 0,0 1,0-1,0 0,0 0,0 0,0 0,0 0,0 0,0 1,0-1,0 0,0 0,0 0,0 0,0 0,0 0,0 0,0 1,1-1,-1 0,0 0,0 0,0 0,0 0,0 0,0 0,0 0,0 0,1 0,-1 0,0 1,-8 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22.69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22,'113'15,"149"1,115-20,-197 0,779-16,260-4,-1 32,-595 16,-586-22,23 2,94-7,-143 0,-10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23.335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0,'146'34,"1"-7,181 10,-18-4,-135-7,-10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26.29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10,'48'16,"2"-2,0-3,0-1,1-3,52 1,261-12,-289 1,354-28,181-4,-131 36,221 4,-375 13,140 1,-313-21,457-27,-581 26,-20 3,1 0,-1-1,0 0,0-1,0 0,8-3,-15 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27.757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1,'54'20,"0"-1,2-4,0-1,114 11,237-12,-162-10,656 19,-158-29,-556 4,422-5,-586 2,-21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6:46:21.71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1,'107'21,"150"12,111-15,-130-8,612 20,-29-51,-629 12,-91 7,-1 4,1 4,104 21,-186-23,-13-2,1-1,-1 0,1 0,0 0,-1-1,1 0,10-1,-14-5,-2 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00:59.558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1,'58'23,"1"-2,1-2,1-4,98 14,253 0,-377-28,14 2,0 2,0 1,77 23,-36-1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16:53:17.8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1,'39'16,"2"-2,0-2,0-2,64 9,174 2,-210-17,675 9,0-31,-428 8,-90 15,-24 0,-185-4,23-2,-39-1,0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16:54:07.770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0,'26'14,"1"-2,1-1,-1-1,2-1,-1-1,1-2,1-1,50 2,20-5,125-16,-50 2,968 34,-448 5,-269-5,91 1,-468-21,-31-1,-1-1,1 0,18-3,-22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16:54:09.11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1 193,'50'14,"0"-2,1-2,1-3,-1-1,1-3,88-6,310-63,-4 0,123 19,476-15,-633 76,-398-10,-7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16:54:10.146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0,'1253'51,"-1087"-43,597-6,-332-8,-372 6,169-6,-201 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6T16:54:11.359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0,'34'16,"0"-3,1 0,0-2,1-2,0-1,45 4,224 2,-278-14,636-19,-47 0,36 3,-175 1,-401 12,-33 1,64 3,-63 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11:59.453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1306 0,'-305'194,"-62"43,301-189,2 3,3 4,-74 82,90-85,1 2,3 1,2 3,-39 79,67-116,2 1,1-1,0 2,2-1,0 1,2 0,0 1,2-1,0 0,2 1,0-1,2 1,1-1,0 0,2 0,9 29,2-11,1-1,2-1,2-1,1-1,2-1,2 0,1-2,1-2,2 0,62 50,-50-50,1-3,1-1,2-2,1-2,1-2,1-2,0-3,84 19,53-7,-174-26,-3-1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9:12:00.456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303 1,'68'60,"-3"3,-3 2,56 77,-116-139,0-1,-1 1,1 0,0 0,-1 0,0 0,1 0,-1 0,0 0,-1 0,1 0,-1 0,1 0,-1 1,0-1,0 4,-2 0,0 1,-1-1,1 0,-1 0,-7 11,5-9,-29 52,-3-2,-3-2,-1-2,-58 59,22-37,-166 131,209-183,34-25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30T14:08:29.703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79,'31'16,"0"-1,2-2,0-1,0-2,1-1,0-2,52 4,251-4,-210-10,256-7,-119 0,407-22,173-1,-790 31,678-37,-692 35,441-26,-480 30,0 0,-1 0,1 0,0 0,-1 0,1-1,0 1,-1 0,1 0,0 0,-1 0,1-1,-1 1,1 0,0-1,-1 1,1 0,-1-1,1 1,-1-1,1 1,-1-1,1 1,-1-1,0 1,1-1,-1 0,0 1,1-1,-1 1,0-1,1-1,-1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30T14:08:30.908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1,'35'28,"2"-2,0-1,2-2,0-2,2-1,0-2,54 15,12-2,190 27,-73-30,1-10,272-14,445-96,208-31,-1150 123,1 0,-1 0,1 0,0 0,-1 0,1 0,-1 0,1 0,-1 0,1-1,0 1,-1 0,1 0,-1-1,1 1,-1 0,0-1,1 1,-1 0,1-1,-1 1,1-1,-1 1,0-1,0 1,1-1,-1 1,0-1,1 1,-1-1,0 1,0-1,1-3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7:53:00.99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0,'46'24,"1"-3,0-2,86 23,-45-22,114 10,-169-26,812 58,254-75,-14 1,-596 16,227-2,-157-17,-310 15,-249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7:59:03.167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411 0,'-54'78,"4"2,3 2,4 2,4 2,3 2,5 1,3 1,4 2,4 0,4 1,5 1,3 0,4 1,14 138,3-106,5-1,6 0,71 215,-62-248,245 632,0-197,-228-439,125 204,82 154,-245-421,-1-4,0 1,17 23,-24-41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7:59:04.069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0 1,'64'68,"566"566,-627-631,1 0,-1 0,1 0,0 0,0-1,0 1,0-1,0 0,1 0,-1 0,1-1,-1 0,9 2,-9-4,1 1,-1-1,1 0,-1 0,0-1,1 1,-1-1,0 0,0 0,0 0,0-1,-1 1,1-1,4-4,10-10,0 0,-1-1,-1 0,-1-2,0 0,-2 0,0-1,15-35,1-15,28-104,-54 166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7:59:18.247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0,'274'20,"530"106,208 116,-350-80,-331-84,1306 327,-1282-296,-5 16,583 296,-798-344,-4 5,-3 6,190 171,-254-203,-2 4,-3 2,-3 2,-3 3,-2 2,55 102,6 35,-108-200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4T17:59:19.286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0 290,'362'241,"132"80,-467-304,1-1,0-1,2-2,-1-1,51 13,-77-25,0 0,0 0,0 0,0 0,1-1,-1 1,0-1,0 0,0 0,-1 0,1-1,0 1,0-1,0 1,-1-1,1 0,-1 0,0 0,1 0,-1 0,0-1,0 1,0-1,-1 1,3-5,7-12,-1 1,13-36,-12 27,68-156,52-114,-89 215,79-118,-120 198,0 0,1-1,-1 1,1 0,0 0,0 0,0 0,0 0,0 0,0 0,0 1,4-3,0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30T13:54:31.399"/>
    </inkml:context>
    <inkml:brush xml:id="br0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0 1,'62'24,"0"-2,1-2,1-4,100 13,267 0,405-23,-811-6,0 2,0 0,0 2,-1 1,1 0,39 16,-52-16,0 1,-1 0,0 0,0 1,0 1,-1-1,-1 2,1-1,-1 1,0 1,-1 0,0 0,-1 1,11 20,3 16,-3 1,-1 0,11 57,20 157,-42-227,102 862,-72-553,50 569,59 764,-69 4,-88-774,-4-731,-7 0,-8-2,-59 191,-154 258,240-614,-45 93,-4-2,-4-2,-4-3,-5-3,-3-3,-147 145,100-115,105-115,11-4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30T13:54:33.366"/>
    </inkml:context>
    <inkml:brush xml:id="br0">
      <inkml:brushProperty name="width" value="0.35" units="cm"/>
      <inkml:brushProperty name="height" value="0.35" units="cm"/>
      <inkml:brushProperty name="color" value="#008C3A"/>
      <inkml:brushProperty name="ignorePressure" value="1"/>
    </inkml:brush>
  </inkml:definitions>
  <inkml:trace contextRef="#ctx0" brushRef="#br0">336 0,'-111'587,"10"-54,59-347,-37 211,78-395,1-1,-1 1,1 0,-1-1,1 1,0 0,0 0,0-1,0 1,0 0,1 0,-1-1,0 1,1 0,-1-1,1 1,0 0,-1-1,1 1,0-1,0 1,0-1,0 0,0 1,0-1,2 2,2-2,0 1,0-1,0 0,1-1,-1 1,0-1,0 0,0 0,8-2,1427-178,-1435 180,-5-1,1 1,0 0,0-1,0 1,-1 0,1 0,0 0,0 0,0 0,0 0,0 0,-1 0,1 0,0 0,0 1,0-1,0 0,-1 1,2-1,1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Sunday, December 13,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8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9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Sunday, December 13,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2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3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7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0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77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4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Sunday, December 13,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4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Sunday, December 13,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69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16.xml"/><Relationship Id="rId18" Type="http://schemas.openxmlformats.org/officeDocument/2006/relationships/image" Target="../media/image33.png"/><Relationship Id="rId3" Type="http://schemas.openxmlformats.org/officeDocument/2006/relationships/customXml" Target="../ink/ink11.xml"/><Relationship Id="rId21" Type="http://schemas.openxmlformats.org/officeDocument/2006/relationships/customXml" Target="../ink/ink20.xml"/><Relationship Id="rId7" Type="http://schemas.openxmlformats.org/officeDocument/2006/relationships/customXml" Target="../ink/ink13.xml"/><Relationship Id="rId12" Type="http://schemas.openxmlformats.org/officeDocument/2006/relationships/image" Target="../media/image30.png"/><Relationship Id="rId17" Type="http://schemas.openxmlformats.org/officeDocument/2006/relationships/customXml" Target="../ink/ink18.xml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29.png"/><Relationship Id="rId19" Type="http://schemas.openxmlformats.org/officeDocument/2006/relationships/customXml" Target="../ink/ink19.xml"/><Relationship Id="rId4" Type="http://schemas.openxmlformats.org/officeDocument/2006/relationships/image" Target="../media/image26.png"/><Relationship Id="rId9" Type="http://schemas.openxmlformats.org/officeDocument/2006/relationships/customXml" Target="../ink/ink14.xml"/><Relationship Id="rId14" Type="http://schemas.openxmlformats.org/officeDocument/2006/relationships/image" Target="../media/image31.png"/><Relationship Id="rId2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21.xml"/><Relationship Id="rId7" Type="http://schemas.openxmlformats.org/officeDocument/2006/relationships/customXml" Target="../ink/ink23.xml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0.png"/><Relationship Id="rId5" Type="http://schemas.openxmlformats.org/officeDocument/2006/relationships/customXml" Target="../ink/ink27.xml"/><Relationship Id="rId4" Type="http://schemas.openxmlformats.org/officeDocument/2006/relationships/image" Target="../media/image38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customXml" Target="../ink/ink29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anita.grguric@skole.h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customXml" Target="../ink/ink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17.png"/><Relationship Id="rId14" Type="http://schemas.openxmlformats.org/officeDocument/2006/relationships/customXml" Target="../ink/ink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xmlns="" id="{BB3B2C43-5E36-4768-8319-6752D24B47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xmlns="" id="{B044326E-7BB3-4929-BE33-05CA64DBB2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12">
            <a:extLst>
              <a:ext uri="{FF2B5EF4-FFF2-40B4-BE49-F238E27FC236}">
                <a16:creationId xmlns:a16="http://schemas.microsoft.com/office/drawing/2014/main" xmlns="" id="{731CF4E0-AA2D-43CA-A528-C52FB15824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46276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CC4B2A1-B3D0-41A8-A2BF-56D79D656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9319" y="576263"/>
            <a:ext cx="5054196" cy="2967606"/>
          </a:xfrm>
        </p:spPr>
        <p:txBody>
          <a:bodyPr anchor="b">
            <a:normAutofit/>
          </a:bodyPr>
          <a:lstStyle/>
          <a:p>
            <a:pPr algn="l"/>
            <a:r>
              <a:rPr lang="hr-HR" sz="4800" dirty="0"/>
              <a:t>Aplikacija za nastavu na daljinu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C1BA196-67A7-45F1-875A-A0B63ED2D0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9319" y="3764975"/>
            <a:ext cx="5054196" cy="2192683"/>
          </a:xfrm>
        </p:spPr>
        <p:txBody>
          <a:bodyPr>
            <a:normAutofit/>
          </a:bodyPr>
          <a:lstStyle/>
          <a:p>
            <a:pPr algn="l"/>
            <a:endParaRPr lang="hr-HR" sz="1700" dirty="0"/>
          </a:p>
          <a:p>
            <a:pPr algn="l"/>
            <a:r>
              <a:rPr lang="hr-HR" sz="1700" dirty="0"/>
              <a:t>Anita Grgurić, Prva riječka hrvatska gimnazija</a:t>
            </a:r>
          </a:p>
          <a:p>
            <a:pPr algn="l"/>
            <a:endParaRPr lang="hr-HR" sz="1700" dirty="0"/>
          </a:p>
          <a:p>
            <a:pPr algn="l"/>
            <a:r>
              <a:rPr lang="hr-HR" sz="1700" dirty="0" smtClean="0"/>
              <a:t>30</a:t>
            </a:r>
            <a:r>
              <a:rPr lang="hr-HR" sz="1700" dirty="0" smtClean="0"/>
              <a:t>.11.2020</a:t>
            </a:r>
            <a:r>
              <a:rPr lang="hr-HR" sz="1700" dirty="0"/>
              <a:t>.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xmlns="" id="{47FA712A-C02B-44DE-AF94-B86DAA31A9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3" r="43186" b="-1"/>
          <a:stretch/>
        </p:blipFill>
        <p:spPr>
          <a:xfrm>
            <a:off x="-6472" y="10"/>
            <a:ext cx="5486394" cy="6857982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xmlns="" id="{3B083774-A903-4B1B-BC6A-94C1F048E8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479921" y="0"/>
            <a:ext cx="287517" cy="6857992"/>
          </a:xfrm>
          <a:prstGeom prst="rect">
            <a:avLst/>
          </a:prstGeom>
          <a:solidFill>
            <a:srgbClr val="04D3EE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4" name="Straight Connector 16">
            <a:extLst>
              <a:ext uri="{FF2B5EF4-FFF2-40B4-BE49-F238E27FC236}">
                <a16:creationId xmlns:a16="http://schemas.microsoft.com/office/drawing/2014/main" xmlns="" id="{5D5FB189-1F48-4A47-B036-6AF7E11A8E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11504676" y="-14198"/>
            <a:ext cx="0" cy="6858000"/>
          </a:xfrm>
          <a:prstGeom prst="line">
            <a:avLst/>
          </a:prstGeom>
          <a:ln w="9525" cap="rnd">
            <a:solidFill>
              <a:srgbClr val="04D3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8">
            <a:extLst>
              <a:ext uri="{FF2B5EF4-FFF2-40B4-BE49-F238E27FC236}">
                <a16:creationId xmlns:a16="http://schemas.microsoft.com/office/drawing/2014/main" xmlns="" id="{C5B335DD-3163-4EC5-8B6B-2AB53E64D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rgbClr val="04D3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77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Ploča 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B066E1C-9C5E-4A22-9E05-755DBC69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9256" r="33750" b="22305"/>
          <a:stretch/>
        </p:blipFill>
        <p:spPr>
          <a:xfrm>
            <a:off x="538669" y="2554253"/>
            <a:ext cx="5035226" cy="3604591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F1A5258B-FF06-4180-AF01-6B03818E833E}"/>
              </a:ext>
            </a:extLst>
          </p:cNvPr>
          <p:cNvSpPr/>
          <p:nvPr/>
        </p:nvSpPr>
        <p:spPr>
          <a:xfrm rot="2859752">
            <a:off x="2897222" y="2759579"/>
            <a:ext cx="2863138" cy="48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E9A876D6-1529-4181-AB63-C680CB455E10}"/>
              </a:ext>
            </a:extLst>
          </p:cNvPr>
          <p:cNvSpPr txBox="1"/>
          <p:nvPr/>
        </p:nvSpPr>
        <p:spPr>
          <a:xfrm>
            <a:off x="1419429" y="1380819"/>
            <a:ext cx="948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uključivanje/isključivanje mogućnosti da i učenici mogu pisati po ploči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xmlns="" id="{7C897372-B125-4848-A920-DF3FC9598008}"/>
                  </a:ext>
                </a:extLst>
              </p14:cNvPr>
              <p14:cNvContentPartPr/>
              <p14:nvPr/>
            </p14:nvContentPartPr>
            <p14:xfrm>
              <a:off x="3095901" y="4205186"/>
              <a:ext cx="1726920" cy="5292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7C897372-B125-4848-A920-DF3FC95980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5901" y="4025186"/>
                <a:ext cx="1906560" cy="4125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54C3E821-51D4-4553-8FB6-38ADB273A6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42" t="16602" r="46956" b="24046"/>
          <a:stretch/>
        </p:blipFill>
        <p:spPr>
          <a:xfrm>
            <a:off x="5974648" y="2322339"/>
            <a:ext cx="5047632" cy="4068417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07BE3CD-59D0-4D79-9DDF-2B075B75A8EF}"/>
              </a:ext>
            </a:extLst>
          </p:cNvPr>
          <p:cNvSpPr txBox="1"/>
          <p:nvPr/>
        </p:nvSpPr>
        <p:spPr>
          <a:xfrm>
            <a:off x="9316278" y="2322339"/>
            <a:ext cx="210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teksta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xmlns="" id="{6C4142A8-4EB9-42C0-9208-CFE519A94408}"/>
              </a:ext>
            </a:extLst>
          </p:cNvPr>
          <p:cNvSpPr/>
          <p:nvPr/>
        </p:nvSpPr>
        <p:spPr>
          <a:xfrm rot="5400000">
            <a:off x="8827731" y="4114304"/>
            <a:ext cx="3083846" cy="48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xmlns="" id="{B2354A02-92B3-4B3D-AAB9-1B53B9EDCC4A}"/>
              </a:ext>
            </a:extLst>
          </p:cNvPr>
          <p:cNvSpPr/>
          <p:nvPr/>
        </p:nvSpPr>
        <p:spPr>
          <a:xfrm rot="10800000">
            <a:off x="8220796" y="2312008"/>
            <a:ext cx="1020932" cy="48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FA0F873-59E8-4505-B784-AC8E6294EC37}"/>
              </a:ext>
            </a:extLst>
          </p:cNvPr>
          <p:cNvSpPr txBox="1"/>
          <p:nvPr/>
        </p:nvSpPr>
        <p:spPr>
          <a:xfrm>
            <a:off x="8062524" y="4648096"/>
            <a:ext cx="210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pribor za pisanje/brisanje</a:t>
            </a:r>
          </a:p>
        </p:txBody>
      </p:sp>
      <p:sp>
        <p:nvSpPr>
          <p:cNvPr id="15" name="Strelica: desno 14">
            <a:extLst>
              <a:ext uri="{FF2B5EF4-FFF2-40B4-BE49-F238E27FC236}">
                <a16:creationId xmlns:a16="http://schemas.microsoft.com/office/drawing/2014/main" xmlns="" id="{F88B0394-A770-40BF-ACF5-FB69DD1F766E}"/>
              </a:ext>
            </a:extLst>
          </p:cNvPr>
          <p:cNvSpPr/>
          <p:nvPr/>
        </p:nvSpPr>
        <p:spPr>
          <a:xfrm rot="5400000">
            <a:off x="8551820" y="5355326"/>
            <a:ext cx="601803" cy="48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4BDF554-9315-4F09-8F92-EFCDD7FFAB1E}"/>
              </a:ext>
            </a:extLst>
          </p:cNvPr>
          <p:cNvSpPr txBox="1"/>
          <p:nvPr/>
        </p:nvSpPr>
        <p:spPr>
          <a:xfrm>
            <a:off x="10570029" y="4648096"/>
            <a:ext cx="2106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naljepnice</a:t>
            </a:r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xmlns="" id="{59918C99-AE1F-49B1-8372-EE7FC9AC1F8D}"/>
              </a:ext>
            </a:extLst>
          </p:cNvPr>
          <p:cNvSpPr/>
          <p:nvPr/>
        </p:nvSpPr>
        <p:spPr>
          <a:xfrm rot="7095566">
            <a:off x="10698331" y="5461300"/>
            <a:ext cx="893852" cy="48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97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Autofit/>
          </a:bodyPr>
          <a:lstStyle/>
          <a:p>
            <a:r>
              <a:rPr lang="hr-HR" sz="4400" dirty="0"/>
              <a:t>Mogućnosti korištenja drugih ploča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B69B2F52-D147-4766-97C4-AD7FD0567C2E}"/>
              </a:ext>
            </a:extLst>
          </p:cNvPr>
          <p:cNvSpPr txBox="1"/>
          <p:nvPr/>
        </p:nvSpPr>
        <p:spPr>
          <a:xfrm>
            <a:off x="1610863" y="2078071"/>
            <a:ext cx="97727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u="none" strike="noStrike" dirty="0">
                <a:solidFill>
                  <a:srgbClr val="050038"/>
                </a:solidFill>
                <a:effectLst/>
              </a:rPr>
              <a:t>- </a:t>
            </a:r>
            <a:r>
              <a:rPr lang="hr-HR" sz="1800" b="0" i="0" u="none" strike="noStrike" dirty="0" err="1">
                <a:solidFill>
                  <a:srgbClr val="050038"/>
                </a:solidFill>
                <a:effectLst/>
              </a:rPr>
              <a:t>collaborative</a:t>
            </a:r>
            <a:r>
              <a:rPr lang="hr-HR" sz="1800" b="0" i="0" u="none" strike="noStrike" dirty="0">
                <a:solidFill>
                  <a:srgbClr val="050038"/>
                </a:solidFill>
                <a:effectLst/>
              </a:rPr>
              <a:t> online </a:t>
            </a:r>
            <a:r>
              <a:rPr lang="hr-HR" sz="1800" b="0" i="0" u="none" strike="noStrike" dirty="0" err="1">
                <a:solidFill>
                  <a:srgbClr val="050038"/>
                </a:solidFill>
                <a:effectLst/>
              </a:rPr>
              <a:t>whiteboard</a:t>
            </a:r>
            <a:r>
              <a:rPr lang="hr-HR" sz="1800" b="0" i="0" u="none" strike="noStrike" dirty="0">
                <a:solidFill>
                  <a:srgbClr val="050038"/>
                </a:solidFill>
                <a:effectLst/>
              </a:rPr>
              <a:t> </a:t>
            </a:r>
            <a:r>
              <a:rPr lang="hr-HR" sz="1800" b="0" i="0" u="none" strike="noStrike" dirty="0" err="1">
                <a:solidFill>
                  <a:srgbClr val="050038"/>
                </a:solidFill>
                <a:effectLst/>
              </a:rPr>
              <a:t>platform</a:t>
            </a:r>
            <a:r>
              <a:rPr lang="hr-HR" sz="1800" b="0" i="0" u="none" strike="noStrike" dirty="0">
                <a:solidFill>
                  <a:srgbClr val="050038"/>
                </a:solidFill>
                <a:effectLst/>
              </a:rPr>
              <a:t>  (besplatno, različite mogućnosti)</a:t>
            </a:r>
          </a:p>
          <a:p>
            <a:endParaRPr lang="hr-HR" sz="1800" dirty="0"/>
          </a:p>
          <a:p>
            <a:pPr marL="0" indent="0">
              <a:buNone/>
            </a:pPr>
            <a:endParaRPr lang="hr-HR" sz="1800" dirty="0"/>
          </a:p>
          <a:p>
            <a:r>
              <a:rPr lang="hr-HR" sz="1800" b="0" i="0" u="none" strike="noStrike" dirty="0">
                <a:solidFill>
                  <a:srgbClr val="050038"/>
                </a:solidFill>
                <a:effectLst/>
              </a:rPr>
              <a:t>- ploča (</a:t>
            </a:r>
            <a:r>
              <a:rPr lang="hr-HR" sz="1800" b="0" i="0" u="none" strike="noStrike" dirty="0" err="1">
                <a:solidFill>
                  <a:srgbClr val="050038"/>
                </a:solidFill>
                <a:effectLst/>
              </a:rPr>
              <a:t>whiteboard</a:t>
            </a:r>
            <a:r>
              <a:rPr lang="hr-HR" sz="1800" b="0" i="0" u="none" strike="noStrike" dirty="0">
                <a:solidFill>
                  <a:srgbClr val="050038"/>
                </a:solidFill>
                <a:effectLst/>
              </a:rPr>
              <a:t>) koju već sadrži </a:t>
            </a:r>
            <a:r>
              <a:rPr lang="hr-HR" sz="1800" b="0" i="0" u="none" strike="noStrike" dirty="0" err="1">
                <a:solidFill>
                  <a:srgbClr val="050038"/>
                </a:solidFill>
                <a:effectLst/>
              </a:rPr>
              <a:t>Thinkpad</a:t>
            </a:r>
            <a:r>
              <a:rPr lang="hr-HR" sz="1800" b="0" i="0" u="none" strike="noStrike" dirty="0">
                <a:solidFill>
                  <a:srgbClr val="050038"/>
                </a:solidFill>
                <a:effectLst/>
              </a:rPr>
              <a:t>, a možete je i naknadno instalirati)</a:t>
            </a:r>
          </a:p>
        </p:txBody>
      </p:sp>
    </p:spTree>
    <p:extLst>
      <p:ext uri="{BB962C8B-B14F-4D97-AF65-F5344CB8AC3E}">
        <p14:creationId xmlns:p14="http://schemas.microsoft.com/office/powerpoint/2010/main" val="47240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Obavijesti za razredni odjel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2856782-B89A-454D-AF8E-59B6886E0CDB}"/>
              </a:ext>
            </a:extLst>
          </p:cNvPr>
          <p:cNvSpPr txBox="1"/>
          <p:nvPr/>
        </p:nvSpPr>
        <p:spPr>
          <a:xfrm>
            <a:off x="7594689" y="1732067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teksta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260768B-0710-4C9F-90B2-8D4060E21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5" t="25244" r="45001" b="7420"/>
          <a:stretch/>
        </p:blipFill>
        <p:spPr>
          <a:xfrm>
            <a:off x="649357" y="1732065"/>
            <a:ext cx="6056243" cy="4615727"/>
          </a:xfrm>
          <a:prstGeom prst="rect">
            <a:avLst/>
          </a:prstGeom>
        </p:spPr>
      </p:pic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35A3480B-61B6-4B55-8BFF-15F2464DFF76}"/>
              </a:ext>
            </a:extLst>
          </p:cNvPr>
          <p:cNvSpPr/>
          <p:nvPr/>
        </p:nvSpPr>
        <p:spPr>
          <a:xfrm rot="7838666">
            <a:off x="4584679" y="3751093"/>
            <a:ext cx="4570975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79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10229231" cy="651343"/>
          </a:xfrm>
        </p:spPr>
        <p:txBody>
          <a:bodyPr>
            <a:noAutofit/>
          </a:bodyPr>
          <a:lstStyle/>
          <a:p>
            <a:r>
              <a:rPr lang="hr-HR" sz="3300" dirty="0"/>
              <a:t>Komuniciranje s određenom osobom/grupom osoba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2856782-B89A-454D-AF8E-59B6886E0CDB}"/>
              </a:ext>
            </a:extLst>
          </p:cNvPr>
          <p:cNvSpPr txBox="1"/>
          <p:nvPr/>
        </p:nvSpPr>
        <p:spPr>
          <a:xfrm>
            <a:off x="1427784" y="1593816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čavrljanje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923B1C6-F469-4A7E-BA49-2D1747E250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16" t="6461" r="441" b="50000"/>
          <a:stretch/>
        </p:blipFill>
        <p:spPr>
          <a:xfrm>
            <a:off x="450574" y="3551583"/>
            <a:ext cx="11741425" cy="2880672"/>
          </a:xfrm>
          <a:prstGeom prst="rect">
            <a:avLst/>
          </a:prstGeom>
        </p:spPr>
      </p:pic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35A3480B-61B6-4B55-8BFF-15F2464DFF76}"/>
              </a:ext>
            </a:extLst>
          </p:cNvPr>
          <p:cNvSpPr/>
          <p:nvPr/>
        </p:nvSpPr>
        <p:spPr>
          <a:xfrm rot="7081068">
            <a:off x="181561" y="2863568"/>
            <a:ext cx="2330921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E79C8847-2981-4290-8CCB-D48DBC788B91}"/>
              </a:ext>
            </a:extLst>
          </p:cNvPr>
          <p:cNvSpPr txBox="1"/>
          <p:nvPr/>
        </p:nvSpPr>
        <p:spPr>
          <a:xfrm>
            <a:off x="3554758" y="1593816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prostor za izmjenu poruka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xmlns="" id="{48A4DF49-0124-4FFF-B46E-ECF2DF16BE23}"/>
                  </a:ext>
                </a:extLst>
              </p14:cNvPr>
              <p14:cNvContentPartPr/>
              <p14:nvPr/>
            </p14:nvContentPartPr>
            <p14:xfrm>
              <a:off x="4252941" y="3763466"/>
              <a:ext cx="1046880" cy="5760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48A4DF49-0124-4FFF-B46E-ECF2DF16BE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301" y="3583826"/>
                <a:ext cx="1226520" cy="41724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D120D0E4-163B-4444-96A2-731E47824518}"/>
              </a:ext>
            </a:extLst>
          </p:cNvPr>
          <p:cNvSpPr/>
          <p:nvPr/>
        </p:nvSpPr>
        <p:spPr>
          <a:xfrm rot="4946743">
            <a:off x="3414334" y="3289993"/>
            <a:ext cx="2880672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xmlns="" id="{0FC1AB73-C836-4949-AD65-E0C1BF791B95}"/>
                  </a:ext>
                </a:extLst>
              </p14:cNvPr>
              <p14:cNvContentPartPr/>
              <p14:nvPr/>
            </p14:nvContentPartPr>
            <p14:xfrm>
              <a:off x="1224981" y="4564466"/>
              <a:ext cx="1585440" cy="36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0FC1AB73-C836-4949-AD65-E0C1BF791B9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5341" y="4384826"/>
                <a:ext cx="17650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xmlns="" id="{9E484709-9122-46E4-8A1C-19EA58BD3435}"/>
                  </a:ext>
                </a:extLst>
              </p14:cNvPr>
              <p14:cNvContentPartPr/>
              <p14:nvPr/>
            </p14:nvContentPartPr>
            <p14:xfrm>
              <a:off x="1219941" y="4959386"/>
              <a:ext cx="1772280" cy="698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9E484709-9122-46E4-8A1C-19EA58BD34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9941" y="4779386"/>
                <a:ext cx="195192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xmlns="" id="{0517A4D2-AE76-4887-83BC-CC280C5B0EB0}"/>
                  </a:ext>
                </a:extLst>
              </p14:cNvPr>
              <p14:cNvContentPartPr/>
              <p14:nvPr/>
            </p14:nvContentPartPr>
            <p14:xfrm>
              <a:off x="1294101" y="5402186"/>
              <a:ext cx="1194120" cy="442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517A4D2-AE76-4887-83BC-CC280C5B0EB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4461" y="5222186"/>
                <a:ext cx="137376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xmlns="" id="{F6A3DF8D-1E12-4FE6-9161-92B93124D0B2}"/>
                  </a:ext>
                </a:extLst>
              </p14:cNvPr>
              <p14:cNvContentPartPr/>
              <p14:nvPr/>
            </p14:nvContentPartPr>
            <p14:xfrm>
              <a:off x="1243701" y="5747786"/>
              <a:ext cx="1630080" cy="604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F6A3DF8D-1E12-4FE6-9161-92B93124D0B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53701" y="5567786"/>
                <a:ext cx="180972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xmlns="" id="{C49F00D1-027B-4AC8-994A-B32EA2090CB4}"/>
                  </a:ext>
                </a:extLst>
              </p14:cNvPr>
              <p14:cNvContentPartPr/>
              <p14:nvPr/>
            </p14:nvContentPartPr>
            <p14:xfrm>
              <a:off x="1392741" y="6201386"/>
              <a:ext cx="1877400" cy="1908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C49F00D1-027B-4AC8-994A-B32EA2090CB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02741" y="6021746"/>
                <a:ext cx="205704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xmlns="" id="{9C09E53C-688D-45AE-B675-747AA4646D95}"/>
                  </a:ext>
                </a:extLst>
              </p14:cNvPr>
              <p14:cNvContentPartPr/>
              <p14:nvPr/>
            </p14:nvContentPartPr>
            <p14:xfrm>
              <a:off x="1236141" y="6145226"/>
              <a:ext cx="457920" cy="6588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9C09E53C-688D-45AE-B675-747AA4646D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6501" y="5965226"/>
                <a:ext cx="63756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xmlns="" id="{997C27F1-3211-4D62-A3F7-0D652DDDAC49}"/>
                  </a:ext>
                </a:extLst>
              </p14:cNvPr>
              <p14:cNvContentPartPr/>
              <p14:nvPr/>
            </p14:nvContentPartPr>
            <p14:xfrm>
              <a:off x="4410621" y="6212186"/>
              <a:ext cx="1676160" cy="277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997C27F1-3211-4D62-A3F7-0D652DDDAC4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20981" y="6032186"/>
                <a:ext cx="18558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xmlns="" id="{47D7CAF9-FFAD-421A-9004-1622FF1489AB}"/>
                  </a:ext>
                </a:extLst>
              </p14:cNvPr>
              <p14:cNvContentPartPr/>
              <p14:nvPr/>
            </p14:nvContentPartPr>
            <p14:xfrm>
              <a:off x="4458501" y="5422346"/>
              <a:ext cx="1262880" cy="4752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47D7CAF9-FFAD-421A-9004-1622FF1489A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68861" y="5242706"/>
                <a:ext cx="144252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xmlns="" id="{BA61BBB4-5574-424C-B5E3-061EAF5FDC52}"/>
                  </a:ext>
                </a:extLst>
              </p14:cNvPr>
              <p14:cNvContentPartPr/>
              <p14:nvPr/>
            </p14:nvContentPartPr>
            <p14:xfrm>
              <a:off x="3914901" y="3760226"/>
              <a:ext cx="434880" cy="7524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BA61BBB4-5574-424C-B5E3-061EAF5FDC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824901" y="3580586"/>
                <a:ext cx="614520" cy="434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7723BA66-EB4B-42DF-B9CE-9AF1F0302500}"/>
              </a:ext>
            </a:extLst>
          </p:cNvPr>
          <p:cNvSpPr txBox="1"/>
          <p:nvPr/>
        </p:nvSpPr>
        <p:spPr>
          <a:xfrm>
            <a:off x="7217983" y="1593816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video/audio poziv</a:t>
            </a:r>
          </a:p>
        </p:txBody>
      </p:sp>
      <p:sp>
        <p:nvSpPr>
          <p:cNvPr id="21" name="Strelica: desno 20">
            <a:extLst>
              <a:ext uri="{FF2B5EF4-FFF2-40B4-BE49-F238E27FC236}">
                <a16:creationId xmlns:a16="http://schemas.microsoft.com/office/drawing/2014/main" xmlns="" id="{397677BE-AEC9-478C-B5D7-DB6E7A0668BF}"/>
              </a:ext>
            </a:extLst>
          </p:cNvPr>
          <p:cNvSpPr/>
          <p:nvPr/>
        </p:nvSpPr>
        <p:spPr>
          <a:xfrm rot="1806675">
            <a:off x="7265094" y="2691212"/>
            <a:ext cx="3364597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: desno 21">
            <a:extLst>
              <a:ext uri="{FF2B5EF4-FFF2-40B4-BE49-F238E27FC236}">
                <a16:creationId xmlns:a16="http://schemas.microsoft.com/office/drawing/2014/main" xmlns="" id="{617DE706-D1EA-4B3E-92E3-49665A1072B1}"/>
              </a:ext>
            </a:extLst>
          </p:cNvPr>
          <p:cNvSpPr/>
          <p:nvPr/>
        </p:nvSpPr>
        <p:spPr>
          <a:xfrm rot="1806675">
            <a:off x="7944358" y="2569824"/>
            <a:ext cx="3106401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487E5655-1F3F-44AB-9CE5-4C3A4825FB48}"/>
              </a:ext>
            </a:extLst>
          </p:cNvPr>
          <p:cNvSpPr txBox="1"/>
          <p:nvPr/>
        </p:nvSpPr>
        <p:spPr>
          <a:xfrm>
            <a:off x="9549365" y="1602645"/>
            <a:ext cx="20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dijeljenje ekrana</a:t>
            </a:r>
          </a:p>
        </p:txBody>
      </p:sp>
      <p:sp>
        <p:nvSpPr>
          <p:cNvPr id="24" name="Strelica: desno 23">
            <a:extLst>
              <a:ext uri="{FF2B5EF4-FFF2-40B4-BE49-F238E27FC236}">
                <a16:creationId xmlns:a16="http://schemas.microsoft.com/office/drawing/2014/main" xmlns="" id="{74A94F85-7D83-4C9E-88B1-A350BD506684}"/>
              </a:ext>
            </a:extLst>
          </p:cNvPr>
          <p:cNvSpPr/>
          <p:nvPr/>
        </p:nvSpPr>
        <p:spPr>
          <a:xfrm rot="4870657">
            <a:off x="10271289" y="2515121"/>
            <a:ext cx="1584038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0C3B0180-E4D0-48BD-BF26-FBC5FA72BF58}"/>
              </a:ext>
            </a:extLst>
          </p:cNvPr>
          <p:cNvSpPr txBox="1"/>
          <p:nvPr/>
        </p:nvSpPr>
        <p:spPr>
          <a:xfrm>
            <a:off x="9548335" y="1201825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grupe osoba</a:t>
            </a:r>
          </a:p>
        </p:txBody>
      </p:sp>
      <p:sp>
        <p:nvSpPr>
          <p:cNvPr id="26" name="Strelica: desno 25">
            <a:extLst>
              <a:ext uri="{FF2B5EF4-FFF2-40B4-BE49-F238E27FC236}">
                <a16:creationId xmlns:a16="http://schemas.microsoft.com/office/drawing/2014/main" xmlns="" id="{ACC1E724-632B-401A-A552-2A5C8D0D18A0}"/>
              </a:ext>
            </a:extLst>
          </p:cNvPr>
          <p:cNvSpPr/>
          <p:nvPr/>
        </p:nvSpPr>
        <p:spPr>
          <a:xfrm rot="5400000">
            <a:off x="10757630" y="2403138"/>
            <a:ext cx="1977532" cy="361121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546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Kartice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4124B080-4E87-4B27-9671-6AA5B8CED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4" t="7515" r="44458" b="66706"/>
          <a:stretch/>
        </p:blipFill>
        <p:spPr>
          <a:xfrm>
            <a:off x="861392" y="1732066"/>
            <a:ext cx="6109252" cy="1767077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F1A5258B-FF06-4180-AF01-6B03818E833E}"/>
              </a:ext>
            </a:extLst>
          </p:cNvPr>
          <p:cNvSpPr/>
          <p:nvPr/>
        </p:nvSpPr>
        <p:spPr>
          <a:xfrm rot="10800000">
            <a:off x="6843555" y="1686517"/>
            <a:ext cx="751134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2856782-B89A-454D-AF8E-59B6886E0CDB}"/>
              </a:ext>
            </a:extLst>
          </p:cNvPr>
          <p:cNvSpPr txBox="1"/>
          <p:nvPr/>
        </p:nvSpPr>
        <p:spPr>
          <a:xfrm>
            <a:off x="7594689" y="1732067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kartica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C34AB86-60E7-453C-A119-B3E46395D1E4}"/>
              </a:ext>
            </a:extLst>
          </p:cNvPr>
          <p:cNvSpPr txBox="1"/>
          <p:nvPr/>
        </p:nvSpPr>
        <p:spPr>
          <a:xfrm>
            <a:off x="7609135" y="2430939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mapa/datoteka</a:t>
            </a: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xmlns="" id="{19E0AAC3-00B0-4BDE-99D2-45C72CF16CF9}"/>
              </a:ext>
            </a:extLst>
          </p:cNvPr>
          <p:cNvSpPr/>
          <p:nvPr/>
        </p:nvSpPr>
        <p:spPr>
          <a:xfrm rot="12401443">
            <a:off x="5886374" y="2094231"/>
            <a:ext cx="1727518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AD2E3FB-4588-456B-96B9-F1CD7BDD6D3E}"/>
              </a:ext>
            </a:extLst>
          </p:cNvPr>
          <p:cNvSpPr txBox="1"/>
          <p:nvPr/>
        </p:nvSpPr>
        <p:spPr>
          <a:xfrm>
            <a:off x="7630664" y="3129811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prijenos datoteke s računala</a:t>
            </a:r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35A3480B-61B6-4B55-8BFF-15F2464DFF76}"/>
              </a:ext>
            </a:extLst>
          </p:cNvPr>
          <p:cNvSpPr/>
          <p:nvPr/>
        </p:nvSpPr>
        <p:spPr>
          <a:xfrm rot="12058995">
            <a:off x="5276155" y="2673382"/>
            <a:ext cx="2346340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39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/>
          </a:bodyPr>
          <a:lstStyle/>
          <a:p>
            <a:r>
              <a:rPr lang="hr-HR" sz="3500" dirty="0"/>
              <a:t>Kartica </a:t>
            </a:r>
            <a:r>
              <a:rPr lang="hr-HR" sz="3500" dirty="0" err="1"/>
              <a:t>Insight</a:t>
            </a:r>
            <a:r>
              <a:rPr lang="hr-HR" sz="3500" dirty="0"/>
              <a:t> (uvid u aktivnost učenika)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72473BF-ACFC-4C2C-90AF-E36B7EF33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2" t="7321" r="9339" b="21919"/>
          <a:stretch/>
        </p:blipFill>
        <p:spPr>
          <a:xfrm>
            <a:off x="1750480" y="1350499"/>
            <a:ext cx="7515177" cy="485029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xmlns="" id="{5651DC6E-ADBA-48D4-AD13-5BCC222E645D}"/>
                  </a:ext>
                </a:extLst>
              </p14:cNvPr>
              <p14:cNvContentPartPr/>
              <p14:nvPr/>
            </p14:nvContentPartPr>
            <p14:xfrm>
              <a:off x="5049120" y="1538061"/>
              <a:ext cx="1046880" cy="3960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651DC6E-ADBA-48D4-AD13-5BCC222E645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9089" y="1358061"/>
                <a:ext cx="1226582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xmlns="" id="{3BE6C858-02BC-4920-8C66-B0CDB54F8607}"/>
                  </a:ext>
                </a:extLst>
              </p14:cNvPr>
              <p14:cNvContentPartPr/>
              <p14:nvPr/>
            </p14:nvContentPartPr>
            <p14:xfrm>
              <a:off x="2535381" y="4438466"/>
              <a:ext cx="1345680" cy="561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3BE6C858-02BC-4920-8C66-B0CDB54F86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45741" y="4258466"/>
                <a:ext cx="152532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xmlns="" id="{D93A3016-3035-4EBB-8084-E81BA674B410}"/>
                  </a:ext>
                </a:extLst>
              </p14:cNvPr>
              <p14:cNvContentPartPr/>
              <p14:nvPr/>
            </p14:nvContentPartPr>
            <p14:xfrm>
              <a:off x="2617461" y="4970186"/>
              <a:ext cx="1220400" cy="8820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D93A3016-3035-4EBB-8084-E81BA674B41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27821" y="4790546"/>
                <a:ext cx="140004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Rukopis 15">
                <a:extLst>
                  <a:ext uri="{FF2B5EF4-FFF2-40B4-BE49-F238E27FC236}">
                    <a16:creationId xmlns:a16="http://schemas.microsoft.com/office/drawing/2014/main" xmlns="" id="{46C95377-9DF6-4F09-9149-79C858764ACE}"/>
                  </a:ext>
                </a:extLst>
              </p14:cNvPr>
              <p14:cNvContentPartPr/>
              <p14:nvPr/>
            </p14:nvContentPartPr>
            <p14:xfrm>
              <a:off x="2748861" y="5557346"/>
              <a:ext cx="1054080" cy="22320"/>
            </p14:xfrm>
          </p:contentPart>
        </mc:Choice>
        <mc:Fallback xmlns="">
          <p:pic>
            <p:nvPicPr>
              <p:cNvPr id="16" name="Rukopis 15">
                <a:extLst>
                  <a:ext uri="{FF2B5EF4-FFF2-40B4-BE49-F238E27FC236}">
                    <a16:creationId xmlns:a16="http://schemas.microsoft.com/office/drawing/2014/main" id="{46C95377-9DF6-4F09-9149-79C858764A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59221" y="5377346"/>
                <a:ext cx="123372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xmlns="" id="{8EF08EA3-039E-4321-AE44-E02BA367337E}"/>
                  </a:ext>
                </a:extLst>
              </p14:cNvPr>
              <p14:cNvContentPartPr/>
              <p14:nvPr/>
            </p14:nvContentPartPr>
            <p14:xfrm>
              <a:off x="2731221" y="6030386"/>
              <a:ext cx="1188360" cy="349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8EF08EA3-039E-4321-AE44-E02BA367337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41221" y="5850386"/>
                <a:ext cx="1368000" cy="39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9726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42856782-B89A-454D-AF8E-59B6886E0CDB}"/>
              </a:ext>
            </a:extLst>
          </p:cNvPr>
          <p:cNvSpPr txBox="1"/>
          <p:nvPr/>
        </p:nvSpPr>
        <p:spPr>
          <a:xfrm>
            <a:off x="1419430" y="1440587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kreiranje zadatka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C34AB86-60E7-453C-A119-B3E46395D1E4}"/>
              </a:ext>
            </a:extLst>
          </p:cNvPr>
          <p:cNvSpPr txBox="1"/>
          <p:nvPr/>
        </p:nvSpPr>
        <p:spPr>
          <a:xfrm>
            <a:off x="5020724" y="5122567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novi zadatak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F1A5258B-FF06-4180-AF01-6B03818E833E}"/>
              </a:ext>
            </a:extLst>
          </p:cNvPr>
          <p:cNvSpPr/>
          <p:nvPr/>
        </p:nvSpPr>
        <p:spPr>
          <a:xfrm rot="10800000">
            <a:off x="3855670" y="5126251"/>
            <a:ext cx="1165054" cy="365648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AD2E3FB-4588-456B-96B9-F1CD7BDD6D3E}"/>
              </a:ext>
            </a:extLst>
          </p:cNvPr>
          <p:cNvSpPr txBox="1"/>
          <p:nvPr/>
        </p:nvSpPr>
        <p:spPr>
          <a:xfrm>
            <a:off x="5020724" y="5516237"/>
            <a:ext cx="345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novi kviz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1C93C2C-38F2-45E7-954D-93FEBBB37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77" t="25359" r="80608" b="5249"/>
          <a:stretch/>
        </p:blipFill>
        <p:spPr>
          <a:xfrm>
            <a:off x="1419430" y="1928761"/>
            <a:ext cx="2446759" cy="4756601"/>
          </a:xfrm>
          <a:prstGeom prst="rect">
            <a:avLst/>
          </a:prstGeom>
        </p:spPr>
      </p:pic>
      <p:sp>
        <p:nvSpPr>
          <p:cNvPr id="15" name="Strelica: desno 14">
            <a:extLst>
              <a:ext uri="{FF2B5EF4-FFF2-40B4-BE49-F238E27FC236}">
                <a16:creationId xmlns:a16="http://schemas.microsoft.com/office/drawing/2014/main" xmlns="" id="{C9987E9D-B48D-400C-A484-13AA601F3526}"/>
              </a:ext>
            </a:extLst>
          </p:cNvPr>
          <p:cNvSpPr/>
          <p:nvPr/>
        </p:nvSpPr>
        <p:spPr>
          <a:xfrm rot="10800000">
            <a:off x="3848017" y="5516236"/>
            <a:ext cx="1165054" cy="341311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22CE09A-60AE-429F-8764-3681C8E91AAB}"/>
              </a:ext>
            </a:extLst>
          </p:cNvPr>
          <p:cNvSpPr txBox="1"/>
          <p:nvPr/>
        </p:nvSpPr>
        <p:spPr>
          <a:xfrm>
            <a:off x="5013070" y="5881885"/>
            <a:ext cx="6913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korištenje postojećeg zadatka (možete se povezati npr. s Office 365 za škole ili s </a:t>
            </a:r>
            <a:r>
              <a:rPr lang="hr-HR" dirty="0" err="1"/>
              <a:t>Bookwidgets</a:t>
            </a:r>
            <a:r>
              <a:rPr lang="hr-HR" dirty="0"/>
              <a:t> aplikacijom)</a:t>
            </a:r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xmlns="" id="{93121BFC-705F-4D86-977E-B8F0A823EF89}"/>
              </a:ext>
            </a:extLst>
          </p:cNvPr>
          <p:cNvSpPr/>
          <p:nvPr/>
        </p:nvSpPr>
        <p:spPr>
          <a:xfrm rot="10800000">
            <a:off x="3855669" y="5889451"/>
            <a:ext cx="1165054" cy="361766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xmlns="" id="{2907BE95-D210-4FD1-8FE9-78E170068ECC}"/>
              </a:ext>
            </a:extLst>
          </p:cNvPr>
          <p:cNvGrpSpPr/>
          <p:nvPr/>
        </p:nvGrpSpPr>
        <p:grpSpPr>
          <a:xfrm>
            <a:off x="919341" y="1542986"/>
            <a:ext cx="505440" cy="1037520"/>
            <a:chOff x="919341" y="1542986"/>
            <a:chExt cx="505440" cy="10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xmlns="" id="{3C8715A6-31C3-4ED7-8D50-EA52EE9B99D8}"/>
                    </a:ext>
                  </a:extLst>
                </p14:cNvPr>
                <p14:cNvContentPartPr/>
                <p14:nvPr/>
              </p14:nvContentPartPr>
              <p14:xfrm>
                <a:off x="919341" y="1542986"/>
                <a:ext cx="470160" cy="79596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3C8715A6-31C3-4ED7-8D50-EA52EE9B99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6701" y="1479986"/>
                  <a:ext cx="595800" cy="9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xmlns="" id="{3957BA90-788C-401C-816B-E9E05C3A9189}"/>
                    </a:ext>
                  </a:extLst>
                </p14:cNvPr>
                <p14:cNvContentPartPr/>
                <p14:nvPr/>
              </p14:nvContentPartPr>
              <p14:xfrm>
                <a:off x="1196901" y="2182706"/>
                <a:ext cx="227880" cy="397800"/>
              </p14:xfrm>
            </p:contentPart>
          </mc:Choice>
          <mc:Fallback xmlns=""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3957BA90-788C-401C-816B-E9E05C3A918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4261" y="2120066"/>
                  <a:ext cx="353520" cy="52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3403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22CE09A-60AE-429F-8764-3681C8E91AAB}"/>
              </a:ext>
            </a:extLst>
          </p:cNvPr>
          <p:cNvSpPr txBox="1"/>
          <p:nvPr/>
        </p:nvSpPr>
        <p:spPr>
          <a:xfrm>
            <a:off x="5719612" y="763362"/>
            <a:ext cx="44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popis zadataka dodijeljenih učenicima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26FC347-C6B5-48B2-B417-1A97B1183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7" t="6693" r="947" b="30353"/>
          <a:stretch/>
        </p:blipFill>
        <p:spPr>
          <a:xfrm>
            <a:off x="1538700" y="1669774"/>
            <a:ext cx="7618553" cy="3879573"/>
          </a:xfrm>
          <a:prstGeom prst="rect">
            <a:avLst/>
          </a:prstGeom>
        </p:spPr>
      </p:pic>
      <p:sp>
        <p:nvSpPr>
          <p:cNvPr id="17" name="Strelica: desno 16">
            <a:extLst>
              <a:ext uri="{FF2B5EF4-FFF2-40B4-BE49-F238E27FC236}">
                <a16:creationId xmlns:a16="http://schemas.microsoft.com/office/drawing/2014/main" xmlns="" id="{93121BFC-705F-4D86-977E-B8F0A823EF89}"/>
              </a:ext>
            </a:extLst>
          </p:cNvPr>
          <p:cNvSpPr/>
          <p:nvPr/>
        </p:nvSpPr>
        <p:spPr>
          <a:xfrm rot="2758697">
            <a:off x="3569154" y="1127770"/>
            <a:ext cx="1165054" cy="361766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: desno 20">
            <a:extLst>
              <a:ext uri="{FF2B5EF4-FFF2-40B4-BE49-F238E27FC236}">
                <a16:creationId xmlns:a16="http://schemas.microsoft.com/office/drawing/2014/main" xmlns="" id="{9BAEE921-3E39-4169-9D1F-BFF8ACC8CFE0}"/>
              </a:ext>
            </a:extLst>
          </p:cNvPr>
          <p:cNvSpPr/>
          <p:nvPr/>
        </p:nvSpPr>
        <p:spPr>
          <a:xfrm rot="5635097">
            <a:off x="5918599" y="1918083"/>
            <a:ext cx="1881695" cy="361766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28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722CE09A-60AE-429F-8764-3681C8E91AAB}"/>
              </a:ext>
            </a:extLst>
          </p:cNvPr>
          <p:cNvSpPr txBox="1"/>
          <p:nvPr/>
        </p:nvSpPr>
        <p:spPr>
          <a:xfrm>
            <a:off x="5719612" y="763362"/>
            <a:ext cx="44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mogućnost upisivanja povratne informacije učeniku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D7F4FBE-7CD8-448A-AD23-85BC4ABFD1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5" t="7321" r="1304" b="34292"/>
          <a:stretch/>
        </p:blipFill>
        <p:spPr>
          <a:xfrm>
            <a:off x="1419430" y="2034680"/>
            <a:ext cx="8416178" cy="4002156"/>
          </a:xfrm>
          <a:prstGeom prst="rect">
            <a:avLst/>
          </a:prstGeom>
        </p:spPr>
      </p:pic>
      <p:sp>
        <p:nvSpPr>
          <p:cNvPr id="21" name="Strelica: desno 20">
            <a:extLst>
              <a:ext uri="{FF2B5EF4-FFF2-40B4-BE49-F238E27FC236}">
                <a16:creationId xmlns:a16="http://schemas.microsoft.com/office/drawing/2014/main" xmlns="" id="{9BAEE921-3E39-4169-9D1F-BFF8ACC8CFE0}"/>
              </a:ext>
            </a:extLst>
          </p:cNvPr>
          <p:cNvSpPr/>
          <p:nvPr/>
        </p:nvSpPr>
        <p:spPr>
          <a:xfrm rot="4905825">
            <a:off x="5819109" y="2846957"/>
            <a:ext cx="3390770" cy="361766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: desno 16">
            <a:extLst>
              <a:ext uri="{FF2B5EF4-FFF2-40B4-BE49-F238E27FC236}">
                <a16:creationId xmlns:a16="http://schemas.microsoft.com/office/drawing/2014/main" xmlns="" id="{93121BFC-705F-4D86-977E-B8F0A823EF89}"/>
              </a:ext>
            </a:extLst>
          </p:cNvPr>
          <p:cNvSpPr/>
          <p:nvPr/>
        </p:nvSpPr>
        <p:spPr>
          <a:xfrm rot="5400000">
            <a:off x="1835698" y="2222279"/>
            <a:ext cx="1902018" cy="361766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90266CD-2DDE-4B04-979E-7617872D2D5C}"/>
              </a:ext>
            </a:extLst>
          </p:cNvPr>
          <p:cNvSpPr txBox="1"/>
          <p:nvPr/>
        </p:nvSpPr>
        <p:spPr>
          <a:xfrm>
            <a:off x="7922136" y="1324029"/>
            <a:ext cx="440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vraćanje povratne informacije učeniku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C20684CB-DF36-4389-AB2A-6D454B1669D2}"/>
              </a:ext>
            </a:extLst>
          </p:cNvPr>
          <p:cNvSpPr/>
          <p:nvPr/>
        </p:nvSpPr>
        <p:spPr>
          <a:xfrm rot="5400000">
            <a:off x="8174024" y="2108239"/>
            <a:ext cx="1120191" cy="361766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xmlns="" id="{6742AAF2-A9E3-4545-9A2A-F5810187CEA8}"/>
                  </a:ext>
                </a:extLst>
              </p14:cNvPr>
              <p14:cNvContentPartPr/>
              <p14:nvPr/>
            </p14:nvContentPartPr>
            <p14:xfrm>
              <a:off x="2007981" y="5204906"/>
              <a:ext cx="1536120" cy="644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6742AAF2-A9E3-4545-9A2A-F5810187CE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8341" y="5025266"/>
                <a:ext cx="17157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xmlns="" id="{BCB57525-F87D-4B71-9483-2FC7E5C8351A}"/>
                  </a:ext>
                </a:extLst>
              </p14:cNvPr>
              <p14:cNvContentPartPr/>
              <p14:nvPr/>
            </p14:nvContentPartPr>
            <p14:xfrm>
              <a:off x="2182221" y="5325146"/>
              <a:ext cx="1375560" cy="12024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BCB57525-F87D-4B71-9483-2FC7E5C835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2221" y="5145506"/>
                <a:ext cx="1555200" cy="4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55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91B66FD1-8E99-421F-9634-F6992559C2EF}"/>
              </a:ext>
            </a:extLst>
          </p:cNvPr>
          <p:cNvSpPr txBox="1"/>
          <p:nvPr/>
        </p:nvSpPr>
        <p:spPr>
          <a:xfrm>
            <a:off x="1802296" y="1391478"/>
            <a:ext cx="75802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Pitanja:     </a:t>
            </a:r>
            <a:r>
              <a:rPr lang="hr-HR" dirty="0">
                <a:hlinkClick r:id="rId2"/>
              </a:rPr>
              <a:t>anita.grguric@skole.hr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algn="ctr"/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335536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49C19DF0-40C3-4AD1-A1E0-EA08B419D9F0}"/>
              </a:ext>
            </a:extLst>
          </p:cNvPr>
          <p:cNvSpPr txBox="1"/>
          <p:nvPr/>
        </p:nvSpPr>
        <p:spPr>
          <a:xfrm>
            <a:off x="1828800" y="1232452"/>
            <a:ext cx="77260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Ovo je kratki sadržaj predavanja o mogućoj aplikaciji za nastavu na daljinu - Microsoft </a:t>
            </a:r>
            <a:r>
              <a:rPr lang="hr-HR" dirty="0" err="1"/>
              <a:t>Teams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/>
              <a:t>Aplikacija ima razne mogućnosti, no prvenstveno sam se nastojala osvrnuti na one mogućnosti koje </a:t>
            </a:r>
            <a:r>
              <a:rPr lang="hr-HR" dirty="0" err="1"/>
              <a:t>Teams</a:t>
            </a:r>
            <a:r>
              <a:rPr lang="hr-HR" dirty="0"/>
              <a:t> nudi, a koje su mi pomogle pri izvođenju nastave na daljinu. </a:t>
            </a:r>
          </a:p>
          <a:p>
            <a:endParaRPr lang="hr-HR" dirty="0"/>
          </a:p>
          <a:p>
            <a:r>
              <a:rPr lang="hr-HR" dirty="0"/>
              <a:t>Neke od tih mogućnosti su:</a:t>
            </a:r>
          </a:p>
          <a:p>
            <a:pPr marL="285750" indent="-285750">
              <a:buFontTx/>
              <a:buChar char="-"/>
            </a:pPr>
            <a:r>
              <a:rPr lang="hr-HR" dirty="0"/>
              <a:t>dijeljenje datoteka s učenicima, </a:t>
            </a:r>
          </a:p>
          <a:p>
            <a:pPr marL="285750" indent="-285750">
              <a:buFontTx/>
              <a:buChar char="-"/>
            </a:pPr>
            <a:r>
              <a:rPr lang="hr-HR" dirty="0"/>
              <a:t>video poziv, </a:t>
            </a:r>
          </a:p>
          <a:p>
            <a:pPr marL="285750" indent="-285750">
              <a:buFontTx/>
              <a:buChar char="-"/>
            </a:pPr>
            <a:r>
              <a:rPr lang="hr-HR" dirty="0"/>
              <a:t>slanje poruka razrednom odjelu ili pojedinom učeniku, </a:t>
            </a:r>
          </a:p>
          <a:p>
            <a:pPr marL="285750" indent="-285750">
              <a:buFontTx/>
              <a:buChar char="-"/>
            </a:pPr>
            <a:r>
              <a:rPr lang="hr-HR" dirty="0"/>
              <a:t>dodavanje različitih kartica u pojedinom kanalu,</a:t>
            </a:r>
          </a:p>
          <a:p>
            <a:pPr marL="285750" indent="-285750">
              <a:buFontTx/>
              <a:buChar char="-"/>
            </a:pPr>
            <a:r>
              <a:rPr lang="hr-HR" dirty="0"/>
              <a:t>neke posebne kartice i mogućnosti koje omogućuju praćenje aktivnosti učenika, </a:t>
            </a:r>
          </a:p>
          <a:p>
            <a:pPr marL="285750" indent="-285750">
              <a:buFontTx/>
              <a:buChar char="-"/>
            </a:pPr>
            <a:r>
              <a:rPr lang="hr-HR" dirty="0"/>
              <a:t>zadavanje zadatka grupi učenika ili cijelom razrednom odjelu.</a:t>
            </a:r>
          </a:p>
        </p:txBody>
      </p:sp>
    </p:spTree>
    <p:extLst>
      <p:ext uri="{BB962C8B-B14F-4D97-AF65-F5344CB8AC3E}">
        <p14:creationId xmlns:p14="http://schemas.microsoft.com/office/powerpoint/2010/main" val="22043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Preuzimanje aplikacije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6D02C43-A0FA-4B9B-A820-6E1BB6EF29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77" t="4696" r="4000" b="10175"/>
          <a:stretch/>
        </p:blipFill>
        <p:spPr>
          <a:xfrm>
            <a:off x="759655" y="1350499"/>
            <a:ext cx="10902462" cy="58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4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Kreiranje tima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D12C0D3-34CB-4271-9645-7F03966D1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3" b="4233"/>
          <a:stretch/>
        </p:blipFill>
        <p:spPr>
          <a:xfrm>
            <a:off x="1419430" y="1350499"/>
            <a:ext cx="9032865" cy="4937759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F1A5258B-FF06-4180-AF01-6B03818E833E}"/>
              </a:ext>
            </a:extLst>
          </p:cNvPr>
          <p:cNvSpPr/>
          <p:nvPr/>
        </p:nvSpPr>
        <p:spPr>
          <a:xfrm rot="799535">
            <a:off x="5401258" y="1195795"/>
            <a:ext cx="3856040" cy="484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035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Kreiranje tima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4C9C588-EE42-43C2-8B61-EDD802FBF420}"/>
              </a:ext>
            </a:extLst>
          </p:cNvPr>
          <p:cNvSpPr txBox="1"/>
          <p:nvPr/>
        </p:nvSpPr>
        <p:spPr>
          <a:xfrm>
            <a:off x="1842052" y="2118141"/>
            <a:ext cx="8163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odaberite vrstu tima (npr. razred/</a:t>
            </a:r>
            <a:r>
              <a:rPr lang="hr-HR" dirty="0" err="1"/>
              <a:t>class</a:t>
            </a:r>
            <a:r>
              <a:rPr lang="hr-HR" dirty="0"/>
              <a:t>)</a:t>
            </a:r>
          </a:p>
          <a:p>
            <a:pPr marL="342900" indent="-342900">
              <a:buAutoNum type="arabicPeriod"/>
            </a:pPr>
            <a:r>
              <a:rPr lang="hr-HR" dirty="0"/>
              <a:t>kreirajte novi tim ili stvorite tim prema postojećem predlošku</a:t>
            </a:r>
          </a:p>
          <a:p>
            <a:pPr marL="342900" indent="-342900">
              <a:buAutoNum type="arabicPeriod"/>
            </a:pPr>
            <a:endParaRPr lang="hr-HR" dirty="0"/>
          </a:p>
          <a:p>
            <a:r>
              <a:rPr lang="hr-HR" dirty="0"/>
              <a:t>2a. Ako koristite mogućnost stvaranja tima prema postojećem predlošku, tako kreirani tim će npr. sadržavati već ranije dodane nastavnike i učenike. Na taj način štedite vrijeme jer ne morate opet dodavati sve učenike razrednog odjela. </a:t>
            </a:r>
          </a:p>
        </p:txBody>
      </p:sp>
    </p:spTree>
    <p:extLst>
      <p:ext uri="{BB962C8B-B14F-4D97-AF65-F5344CB8AC3E}">
        <p14:creationId xmlns:p14="http://schemas.microsoft.com/office/powerpoint/2010/main" val="12713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Dodavanje kanala 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5074BD1E-66A5-4517-BB85-3BA380AEA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" t="19677" r="59269" b="15880"/>
          <a:stretch/>
        </p:blipFill>
        <p:spPr>
          <a:xfrm>
            <a:off x="1519310" y="1741588"/>
            <a:ext cx="4276579" cy="4417256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F1A5258B-FF06-4180-AF01-6B03818E833E}"/>
              </a:ext>
            </a:extLst>
          </p:cNvPr>
          <p:cNvSpPr/>
          <p:nvPr/>
        </p:nvSpPr>
        <p:spPr>
          <a:xfrm rot="6768975">
            <a:off x="3758456" y="1499343"/>
            <a:ext cx="972899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xmlns="" id="{999E4970-96E2-44C5-AD40-E3CD0686CC6F}"/>
                  </a:ext>
                </a:extLst>
              </p14:cNvPr>
              <p14:cNvContentPartPr/>
              <p14:nvPr/>
            </p14:nvContentPartPr>
            <p14:xfrm>
              <a:off x="3989061" y="2899466"/>
              <a:ext cx="1426680" cy="4752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999E4970-96E2-44C5-AD40-E3CD0686CC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9061" y="2719826"/>
                <a:ext cx="1606320" cy="40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093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Dodavanje članova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F8CE944-B30F-40D8-B28C-17A5FA2DF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56" r="61009" b="22499"/>
          <a:stretch/>
        </p:blipFill>
        <p:spPr>
          <a:xfrm>
            <a:off x="551810" y="1722783"/>
            <a:ext cx="4753820" cy="4280452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F1A5258B-FF06-4180-AF01-6B03818E833E}"/>
              </a:ext>
            </a:extLst>
          </p:cNvPr>
          <p:cNvSpPr/>
          <p:nvPr/>
        </p:nvSpPr>
        <p:spPr>
          <a:xfrm rot="6903481">
            <a:off x="3484047" y="1661382"/>
            <a:ext cx="1281486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xmlns="" id="{F01627A8-62E4-40FE-8ADF-B07E3D5ECDC6}"/>
                  </a:ext>
                </a:extLst>
              </p14:cNvPr>
              <p14:cNvContentPartPr/>
              <p14:nvPr/>
            </p14:nvContentPartPr>
            <p14:xfrm>
              <a:off x="3690261" y="3485546"/>
              <a:ext cx="1233360" cy="45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F01627A8-62E4-40FE-8ADF-B07E3D5ECD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0261" y="3305906"/>
                <a:ext cx="1413000" cy="4050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AA4F1E92-20E2-4240-A134-DC666F459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588" t="19677" r="29021" b="25012"/>
          <a:stretch/>
        </p:blipFill>
        <p:spPr>
          <a:xfrm>
            <a:off x="5937731" y="1903626"/>
            <a:ext cx="5168349" cy="379134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5FDFBF00-6699-4884-89A0-D38C00124A37}"/>
              </a:ext>
            </a:extLst>
          </p:cNvPr>
          <p:cNvSpPr txBox="1"/>
          <p:nvPr/>
        </p:nvSpPr>
        <p:spPr>
          <a:xfrm>
            <a:off x="6480313" y="1350499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učenika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E4C8219-D637-4079-81CA-A365E24DAD5B}"/>
              </a:ext>
            </a:extLst>
          </p:cNvPr>
          <p:cNvSpPr txBox="1"/>
          <p:nvPr/>
        </p:nvSpPr>
        <p:spPr>
          <a:xfrm>
            <a:off x="9198874" y="1342650"/>
            <a:ext cx="278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dodavanje nastavnika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xmlns="" id="{C0AC3AB2-20FE-42B3-B132-20C814FC23D7}"/>
              </a:ext>
            </a:extLst>
          </p:cNvPr>
          <p:cNvSpPr/>
          <p:nvPr/>
        </p:nvSpPr>
        <p:spPr>
          <a:xfrm rot="6903481">
            <a:off x="6357378" y="1853789"/>
            <a:ext cx="873031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xmlns="" id="{739BBEA0-F523-4BCE-BA9D-675DD10BDC7E}"/>
              </a:ext>
            </a:extLst>
          </p:cNvPr>
          <p:cNvSpPr/>
          <p:nvPr/>
        </p:nvSpPr>
        <p:spPr>
          <a:xfrm rot="10178949">
            <a:off x="7574149" y="1956334"/>
            <a:ext cx="3500870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9617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Nastava na daljinu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E4C9C588-EE42-43C2-8B61-EDD802FBF420}"/>
              </a:ext>
            </a:extLst>
          </p:cNvPr>
          <p:cNvSpPr txBox="1"/>
          <p:nvPr/>
        </p:nvSpPr>
        <p:spPr>
          <a:xfrm>
            <a:off x="1739705" y="1350499"/>
            <a:ext cx="81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pokretanje video poziva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D87B2479-0020-484B-9EE7-EFB8668AF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4" t="4368" r="1413" b="74934"/>
          <a:stretch/>
        </p:blipFill>
        <p:spPr>
          <a:xfrm>
            <a:off x="321722" y="1693129"/>
            <a:ext cx="8706680" cy="141874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0C5BFDF-DA0E-4BBE-84EF-FC3AFA06E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619" t="-556" r="19508" b="49438"/>
          <a:stretch/>
        </p:blipFill>
        <p:spPr>
          <a:xfrm>
            <a:off x="795131" y="3694972"/>
            <a:ext cx="2863811" cy="2666073"/>
          </a:xfrm>
          <a:prstGeom prst="rect">
            <a:avLst/>
          </a:prstGeom>
        </p:spPr>
      </p:pic>
      <p:sp>
        <p:nvSpPr>
          <p:cNvPr id="8" name="Strelica: desno 7">
            <a:extLst>
              <a:ext uri="{FF2B5EF4-FFF2-40B4-BE49-F238E27FC236}">
                <a16:creationId xmlns:a16="http://schemas.microsoft.com/office/drawing/2014/main" xmlns="" id="{CC7162D1-A32C-4F3F-9787-722CA462EA5A}"/>
              </a:ext>
            </a:extLst>
          </p:cNvPr>
          <p:cNvSpPr/>
          <p:nvPr/>
        </p:nvSpPr>
        <p:spPr>
          <a:xfrm rot="415553">
            <a:off x="4812117" y="1522786"/>
            <a:ext cx="3259010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54340DE1-942E-40E1-A685-512D62CDB3DD}"/>
              </a:ext>
            </a:extLst>
          </p:cNvPr>
          <p:cNvSpPr txBox="1"/>
          <p:nvPr/>
        </p:nvSpPr>
        <p:spPr>
          <a:xfrm>
            <a:off x="434367" y="3127147"/>
            <a:ext cx="424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2. prikaz sudionika sastanka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xmlns="" id="{E86FB024-BB32-4C59-933A-F41430C3D24B}"/>
              </a:ext>
            </a:extLst>
          </p:cNvPr>
          <p:cNvSpPr/>
          <p:nvPr/>
        </p:nvSpPr>
        <p:spPr>
          <a:xfrm rot="6994369">
            <a:off x="978341" y="3622686"/>
            <a:ext cx="739343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10FD2CBD-8864-4B16-B575-7339A9D4A0E3}"/>
              </a:ext>
            </a:extLst>
          </p:cNvPr>
          <p:cNvSpPr txBox="1"/>
          <p:nvPr/>
        </p:nvSpPr>
        <p:spPr>
          <a:xfrm>
            <a:off x="4675062" y="3127147"/>
            <a:ext cx="816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3. popis učenika prisutnih na nastavi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BAD2456-5092-4A5E-8054-03209496EF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00" t="7902" r="14269" b="50000"/>
          <a:stretch/>
        </p:blipFill>
        <p:spPr>
          <a:xfrm>
            <a:off x="5791200" y="3609318"/>
            <a:ext cx="4661095" cy="2885661"/>
          </a:xfrm>
          <a:prstGeom prst="rect">
            <a:avLst/>
          </a:prstGeom>
        </p:spPr>
      </p:pic>
      <p:sp>
        <p:nvSpPr>
          <p:cNvPr id="13" name="Strelica: desno 12">
            <a:extLst>
              <a:ext uri="{FF2B5EF4-FFF2-40B4-BE49-F238E27FC236}">
                <a16:creationId xmlns:a16="http://schemas.microsoft.com/office/drawing/2014/main" xmlns="" id="{23A51617-8299-4105-BD38-AE5B74C86959}"/>
              </a:ext>
            </a:extLst>
          </p:cNvPr>
          <p:cNvSpPr/>
          <p:nvPr/>
        </p:nvSpPr>
        <p:spPr>
          <a:xfrm rot="2364943">
            <a:off x="8585851" y="3730067"/>
            <a:ext cx="1689857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xmlns="" id="{869DBE7B-6FD4-41D3-B865-26658A7DB4D9}"/>
                  </a:ext>
                </a:extLst>
              </p14:cNvPr>
              <p14:cNvContentPartPr/>
              <p14:nvPr/>
            </p14:nvContentPartPr>
            <p14:xfrm>
              <a:off x="7885341" y="5448266"/>
              <a:ext cx="2030040" cy="799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69DBE7B-6FD4-41D3-B865-26658A7DB4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95341" y="5268266"/>
                <a:ext cx="2209680" cy="43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998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30042FA-0B1E-42AE-9CE9-E1A4AF2A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430" y="699156"/>
            <a:ext cx="9032865" cy="651343"/>
          </a:xfrm>
        </p:spPr>
        <p:txBody>
          <a:bodyPr>
            <a:normAutofit fontScale="90000"/>
          </a:bodyPr>
          <a:lstStyle/>
          <a:p>
            <a:r>
              <a:rPr lang="hr-HR" dirty="0"/>
              <a:t>Dijeljenje ekrana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B713333B-DC19-4CF3-83B9-19FC290BF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54" t="8392" r="17499" b="56720"/>
          <a:stretch/>
        </p:blipFill>
        <p:spPr>
          <a:xfrm>
            <a:off x="378420" y="1824436"/>
            <a:ext cx="4248444" cy="2391508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xmlns="" id="{C1F78CE4-FEC4-44C9-8076-53D033F3992F}"/>
              </a:ext>
            </a:extLst>
          </p:cNvPr>
          <p:cNvSpPr/>
          <p:nvPr/>
        </p:nvSpPr>
        <p:spPr>
          <a:xfrm rot="2364943">
            <a:off x="2531680" y="1397832"/>
            <a:ext cx="1252019" cy="484489"/>
          </a:xfrm>
          <a:prstGeom prst="rightArrow">
            <a:avLst>
              <a:gd name="adj1" fmla="val 50000"/>
              <a:gd name="adj2" fmla="val 70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5EF8633-D1A7-401B-86DA-BA2ADD522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1" t="50000" r="37951" b="10175"/>
          <a:stretch/>
        </p:blipFill>
        <p:spPr>
          <a:xfrm>
            <a:off x="4992625" y="3668151"/>
            <a:ext cx="6145708" cy="2729844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80A1500-F6B5-4241-A51F-F73D0B85093D}"/>
              </a:ext>
            </a:extLst>
          </p:cNvPr>
          <p:cNvSpPr txBox="1"/>
          <p:nvPr/>
        </p:nvSpPr>
        <p:spPr>
          <a:xfrm>
            <a:off x="5162843" y="1640076"/>
            <a:ext cx="5809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/>
              <a:t>dijeljenje ekrana</a:t>
            </a:r>
          </a:p>
          <a:p>
            <a:pPr marL="342900" indent="-342900">
              <a:buAutoNum type="arabicPeriod"/>
            </a:pPr>
            <a:r>
              <a:rPr lang="hr-HR" dirty="0"/>
              <a:t>dijeljenje datoteke</a:t>
            </a:r>
          </a:p>
          <a:p>
            <a:pPr marL="342900" indent="-342900">
              <a:buAutoNum type="arabicPeriod"/>
            </a:pPr>
            <a:r>
              <a:rPr lang="hr-HR" dirty="0"/>
              <a:t>dijeljenje ploče</a:t>
            </a:r>
          </a:p>
          <a:p>
            <a:pPr marL="342900" indent="-342900">
              <a:buAutoNum type="arabicPeriod"/>
            </a:pPr>
            <a:endParaRPr lang="hr-HR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D61B8B7E-94BB-44D0-BAA4-7817CE39A646}"/>
              </a:ext>
            </a:extLst>
          </p:cNvPr>
          <p:cNvGrpSpPr/>
          <p:nvPr/>
        </p:nvGrpSpPr>
        <p:grpSpPr>
          <a:xfrm>
            <a:off x="5013692" y="1848240"/>
            <a:ext cx="573480" cy="1747440"/>
            <a:chOff x="5013692" y="1848240"/>
            <a:chExt cx="573480" cy="174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xmlns="" id="{DF71845A-D930-49E1-A14F-3D8689304716}"/>
                    </a:ext>
                  </a:extLst>
                </p14:cNvPr>
                <p14:cNvContentPartPr/>
                <p14:nvPr/>
              </p14:nvContentPartPr>
              <p14:xfrm>
                <a:off x="5013692" y="1848240"/>
                <a:ext cx="467280" cy="161568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DF71845A-D930-49E1-A14F-3D86893047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50692" y="1785240"/>
                  <a:ext cx="592920" cy="17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Rukopis 14">
                  <a:extLst>
                    <a:ext uri="{FF2B5EF4-FFF2-40B4-BE49-F238E27FC236}">
                      <a16:creationId xmlns:a16="http://schemas.microsoft.com/office/drawing/2014/main" xmlns="" id="{277EF4FE-D452-4D70-B4D0-1BCC5A850AD0}"/>
                    </a:ext>
                  </a:extLst>
                </p14:cNvPr>
                <p14:cNvContentPartPr/>
                <p14:nvPr/>
              </p14:nvContentPartPr>
              <p14:xfrm>
                <a:off x="5202692" y="3330720"/>
                <a:ext cx="384480" cy="264960"/>
              </p14:xfrm>
            </p:contentPart>
          </mc:Choice>
          <mc:Fallback xmlns="">
            <p:pic>
              <p:nvPicPr>
                <p:cNvPr id="15" name="Rukopis 14">
                  <a:extLst>
                    <a:ext uri="{FF2B5EF4-FFF2-40B4-BE49-F238E27FC236}">
                      <a16:creationId xmlns:a16="http://schemas.microsoft.com/office/drawing/2014/main" id="{277EF4FE-D452-4D70-B4D0-1BCC5A850A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139692" y="3268080"/>
                  <a:ext cx="51012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xmlns="" id="{20E35D41-7AB8-4B63-8464-455D7E1ED82C}"/>
              </a:ext>
            </a:extLst>
          </p:cNvPr>
          <p:cNvGrpSpPr/>
          <p:nvPr/>
        </p:nvGrpSpPr>
        <p:grpSpPr>
          <a:xfrm>
            <a:off x="7350092" y="2424240"/>
            <a:ext cx="2972880" cy="1227600"/>
            <a:chOff x="7350092" y="2424240"/>
            <a:chExt cx="2972880" cy="12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Rukopis 16">
                  <a:extLst>
                    <a:ext uri="{FF2B5EF4-FFF2-40B4-BE49-F238E27FC236}">
                      <a16:creationId xmlns:a16="http://schemas.microsoft.com/office/drawing/2014/main" xmlns="" id="{1600FD8C-FFB1-48A8-B69F-C3C8750A928D}"/>
                    </a:ext>
                  </a:extLst>
                </p14:cNvPr>
                <p14:cNvContentPartPr/>
                <p14:nvPr/>
              </p14:nvContentPartPr>
              <p14:xfrm>
                <a:off x="7350092" y="2424240"/>
                <a:ext cx="2749680" cy="1063800"/>
              </p14:xfrm>
            </p:contentPart>
          </mc:Choice>
          <mc:Fallback xmlns="">
            <p:pic>
              <p:nvPicPr>
                <p:cNvPr id="17" name="Rukopis 16">
                  <a:extLst>
                    <a:ext uri="{FF2B5EF4-FFF2-40B4-BE49-F238E27FC236}">
                      <a16:creationId xmlns:a16="http://schemas.microsoft.com/office/drawing/2014/main" id="{1600FD8C-FFB1-48A8-B69F-C3C8750A92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87452" y="2361240"/>
                  <a:ext cx="2875320" cy="11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Rukopis 17">
                  <a:extLst>
                    <a:ext uri="{FF2B5EF4-FFF2-40B4-BE49-F238E27FC236}">
                      <a16:creationId xmlns:a16="http://schemas.microsoft.com/office/drawing/2014/main" xmlns="" id="{29F33A59-235B-4545-AB20-A9352462077E}"/>
                    </a:ext>
                  </a:extLst>
                </p14:cNvPr>
                <p14:cNvContentPartPr/>
                <p14:nvPr/>
              </p14:nvContentPartPr>
              <p14:xfrm>
                <a:off x="9743732" y="3309480"/>
                <a:ext cx="579240" cy="342360"/>
              </p14:xfrm>
            </p:contentPart>
          </mc:Choice>
          <mc:Fallback xmlns="">
            <p:pic>
              <p:nvPicPr>
                <p:cNvPr id="18" name="Rukopis 17">
                  <a:extLst>
                    <a:ext uri="{FF2B5EF4-FFF2-40B4-BE49-F238E27FC236}">
                      <a16:creationId xmlns:a16="http://schemas.microsoft.com/office/drawing/2014/main" id="{29F33A59-235B-4545-AB20-A935246207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680732" y="3246480"/>
                  <a:ext cx="70488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xmlns="" id="{46D74BB1-0742-4259-A689-2B94810D8A9F}"/>
              </a:ext>
            </a:extLst>
          </p:cNvPr>
          <p:cNvGrpSpPr/>
          <p:nvPr/>
        </p:nvGrpSpPr>
        <p:grpSpPr>
          <a:xfrm>
            <a:off x="7667181" y="2086226"/>
            <a:ext cx="950400" cy="3726360"/>
            <a:chOff x="7667181" y="2086226"/>
            <a:chExt cx="950400" cy="37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Rukopis 6">
                  <a:extLst>
                    <a:ext uri="{FF2B5EF4-FFF2-40B4-BE49-F238E27FC236}">
                      <a16:creationId xmlns:a16="http://schemas.microsoft.com/office/drawing/2014/main" xmlns="" id="{8FEE8F42-0A90-4E92-A69E-C5B703301AC3}"/>
                    </a:ext>
                  </a:extLst>
                </p14:cNvPr>
                <p14:cNvContentPartPr/>
                <p14:nvPr/>
              </p14:nvContentPartPr>
              <p14:xfrm>
                <a:off x="7667181" y="2086226"/>
                <a:ext cx="950400" cy="3510000"/>
              </p14:xfrm>
            </p:contentPart>
          </mc:Choice>
          <mc:Fallback xmlns="">
            <p:pic>
              <p:nvPicPr>
                <p:cNvPr id="7" name="Rukopis 6">
                  <a:extLst>
                    <a:ext uri="{FF2B5EF4-FFF2-40B4-BE49-F238E27FC236}">
                      <a16:creationId xmlns:a16="http://schemas.microsoft.com/office/drawing/2014/main" id="{8FEE8F42-0A90-4E92-A69E-C5B703301AC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04181" y="2023586"/>
                  <a:ext cx="1076040" cy="36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Rukopis 9">
                  <a:extLst>
                    <a:ext uri="{FF2B5EF4-FFF2-40B4-BE49-F238E27FC236}">
                      <a16:creationId xmlns:a16="http://schemas.microsoft.com/office/drawing/2014/main" xmlns="" id="{7ACA30BA-E40A-456A-87E1-41B25715CF2A}"/>
                    </a:ext>
                  </a:extLst>
                </p14:cNvPr>
                <p14:cNvContentPartPr/>
                <p14:nvPr/>
              </p14:nvContentPartPr>
              <p14:xfrm>
                <a:off x="7995501" y="5180786"/>
                <a:ext cx="554040" cy="631800"/>
              </p14:xfrm>
            </p:contentPart>
          </mc:Choice>
          <mc:Fallback xmlns="">
            <p:pic>
              <p:nvPicPr>
                <p:cNvPr id="10" name="Rukopis 9">
                  <a:extLst>
                    <a:ext uri="{FF2B5EF4-FFF2-40B4-BE49-F238E27FC236}">
                      <a16:creationId xmlns:a16="http://schemas.microsoft.com/office/drawing/2014/main" id="{7ACA30BA-E40A-456A-87E1-41B25715CF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32501" y="5117786"/>
                  <a:ext cx="679680" cy="75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370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ante">
      <a:majorFont>
        <a:latin typeface="Univers Ligh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342</Words>
  <Application>Microsoft Office PowerPoint</Application>
  <PresentationFormat>Široki zaslon</PresentationFormat>
  <Paragraphs>77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Dante (Headings)2</vt:lpstr>
      <vt:lpstr>Helvetica Neue Medium</vt:lpstr>
      <vt:lpstr>Univers</vt:lpstr>
      <vt:lpstr>Univers Light</vt:lpstr>
      <vt:lpstr>Wingdings 2</vt:lpstr>
      <vt:lpstr>OffsetVTI</vt:lpstr>
      <vt:lpstr>Aplikacija za nastavu na daljinu</vt:lpstr>
      <vt:lpstr>PowerPointova prezentacija</vt:lpstr>
      <vt:lpstr>Preuzimanje aplikacije </vt:lpstr>
      <vt:lpstr>Kreiranje tima </vt:lpstr>
      <vt:lpstr>Kreiranje tima </vt:lpstr>
      <vt:lpstr>Dodavanje kanala </vt:lpstr>
      <vt:lpstr>Dodavanje članova </vt:lpstr>
      <vt:lpstr>Nastava na daljinu </vt:lpstr>
      <vt:lpstr>Dijeljenje ekrana </vt:lpstr>
      <vt:lpstr>Ploča  </vt:lpstr>
      <vt:lpstr>Mogućnosti korištenja drugih ploča </vt:lpstr>
      <vt:lpstr>Obavijesti za razredni odjel</vt:lpstr>
      <vt:lpstr>Komuniciranje s određenom osobom/grupom osoba</vt:lpstr>
      <vt:lpstr>Kartice</vt:lpstr>
      <vt:lpstr>Kartica Insight (uvid u aktivnost učenika)</vt:lpstr>
      <vt:lpstr>Zadatak</vt:lpstr>
      <vt:lpstr>Zadatak</vt:lpstr>
      <vt:lpstr>Zadatak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i Microsoft Teams</dc:title>
  <dc:creator>anita.grguric@skole.hr</dc:creator>
  <cp:lastModifiedBy>Korisnik</cp:lastModifiedBy>
  <cp:revision>12</cp:revision>
  <dcterms:created xsi:type="dcterms:W3CDTF">2020-11-24T16:11:44Z</dcterms:created>
  <dcterms:modified xsi:type="dcterms:W3CDTF">2020-12-13T16:39:17Z</dcterms:modified>
</cp:coreProperties>
</file>