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8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5" r:id="rId18"/>
    <p:sldId id="276" r:id="rId19"/>
    <p:sldId id="280" r:id="rId20"/>
    <p:sldId id="273" r:id="rId21"/>
    <p:sldId id="274" r:id="rId22"/>
    <p:sldId id="277" r:id="rId23"/>
    <p:sldId id="278" r:id="rId24"/>
    <p:sldId id="279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4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282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0071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29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922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47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50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29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93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44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42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3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44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706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58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81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zo.gov.hr/UserDocsImages/dokumenti/Obrazovanje/Napredovanje/Smjernice%20za%20primjenu%20Okvira%20nacionalnoga%20standarda%20kvalifikacija%20za%20ucitelje.pdf" TargetMode="External"/><Relationship Id="rId2" Type="http://schemas.openxmlformats.org/officeDocument/2006/relationships/hyperlink" Target="http://nvoo.hr/wp-content/uploads/2016/03/Okvir-standarda-kvalifikacije-final.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zo.gov.hr/UserDocsImages/dokumenti/Obrazovanje/Napredovanje/Koraci%20u%20proceduri%20napredovanja%20u%20struci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oo.hr/userfiles/AZOO/Procjena_uvjeta_izvrsnosti_uz_Obrazac_prijave_(5).docx" TargetMode="External"/><Relationship Id="rId2" Type="http://schemas.openxmlformats.org/officeDocument/2006/relationships/hyperlink" Target="https://www.azoo.hr/userfiles/AZOO/Obrazac-zahtjeva-za-napredovanje_(6).docx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zo.gov.hr/UserDocsImages/dokumenti/Obrazovanje/Napredovanje/Napredovanje%20odgojno-obrazovnih%20radnika%20-%20I.%20grupa%20najcescih%20pitanja%20i%20odgovora%20-%2026.%202.%202020..pdf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zo.gov.hr/istaknuteteme/odgoj-i-obrazovanje/napredovanje-odgojno-obrazovnih-radnika-3513/3513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gjackofalltrades.wordpress.com/2014/07/26/public-funding-with-no-disclosure" TargetMode="External"/><Relationship Id="rId7" Type="http://schemas.openxmlformats.org/officeDocument/2006/relationships/hyperlink" Target="https://creativecommons.org/licenses/by/3.0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ntariomathresources.ca/" TargetMode="External"/><Relationship Id="rId5" Type="http://schemas.openxmlformats.org/officeDocument/2006/relationships/image" Target="../media/image4.jpg"/><Relationship Id="rId4" Type="http://schemas.openxmlformats.org/officeDocument/2006/relationships/hyperlink" Target="https://creativecommons.org/licenses/by-nc-sa/3.0/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oo.hr/userfiles/dokumenti/RAVNATELJI/Pravilnik_o_izmjenama_Pravilnika_o_napredovanju_u%C4%8Ditelja,_nastavnika,_stru%C4%8Dnih_suradnika_i_ravnatelja_u_osnovnim_i_srednjim_%C5%A1kolama_i_u%C4%8Deni%C4%8Dkim_domovima.pdf" TargetMode="External"/><Relationship Id="rId2" Type="http://schemas.openxmlformats.org/officeDocument/2006/relationships/hyperlink" Target="https://www.azoo.hr/userfiles/dokumenti/Pravilnik_o_napredovanju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zo.gov.hr/UserDocsImages/dokumenti/Obrazovanje/Napredovanje/Smjernice%20za%20primjenu%20Okvira%20nacionalnoga%20standarda%20kvalifikacija%20za%20ucitelje.pdf" TargetMode="External"/><Relationship Id="rId5" Type="http://schemas.openxmlformats.org/officeDocument/2006/relationships/hyperlink" Target="https://mzo.gov.hr/UserDocsImages/dokumenti/Obrazovanje/Napredovanje/Koraci%20u%20proceduri%20napredovanja%20u%20struci.pdf" TargetMode="External"/><Relationship Id="rId4" Type="http://schemas.openxmlformats.org/officeDocument/2006/relationships/hyperlink" Target="https://mzo.gov.hr/UserDocsImages/dokumenti/Obrazovanje/Napredovanje/Napredovanje%20odgojno-obrazovnih%20radnika%20-%20I.%20grupa%20najcescih%20pitanja%20i%20odgovora%20-%2026.%202.%202020.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oo.hr/index.php?view=article&amp;id=7436&amp;naziv=pravilnik-o-napredovanju-ucitelja-nastavnika-strucnih-suradnika-i-ravnatelja-u-osnovnim-i-srednjim-skolama-i-ucenickim-domovima-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                                                              </a:t>
            </a:r>
            <a:r>
              <a:rPr lang="hr-HR" dirty="0" smtClean="0"/>
              <a:t>Pravilnik- radionica</a:t>
            </a:r>
            <a:r>
              <a:rPr lang="hr-HR" sz="1600" dirty="0"/>
              <a:t/>
            </a:r>
            <a:br>
              <a:rPr lang="hr-HR" sz="1600" dirty="0"/>
            </a:br>
            <a:r>
              <a:rPr lang="hr-HR" sz="1600" dirty="0"/>
              <a:t>o napredovanju učitelja, nastavnika, stručnih suradnika i ravnatelja u osnovnim i srednjim školama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66537" y="5883599"/>
            <a:ext cx="8791575" cy="845675"/>
          </a:xfrm>
        </p:spPr>
        <p:txBody>
          <a:bodyPr>
            <a:normAutofit/>
          </a:bodyPr>
          <a:lstStyle/>
          <a:p>
            <a:r>
              <a:rPr lang="en-US" sz="1200" dirty="0"/>
              <a:t>R</a:t>
            </a:r>
            <a:r>
              <a:rPr lang="hr-HR" sz="1200" dirty="0" err="1"/>
              <a:t>ijeka</a:t>
            </a:r>
            <a:r>
              <a:rPr lang="en-US" sz="1200" dirty="0"/>
              <a:t>, </a:t>
            </a:r>
            <a:r>
              <a:rPr lang="hr-HR" sz="1200" dirty="0" smtClean="0"/>
              <a:t>30</a:t>
            </a:r>
            <a:r>
              <a:rPr lang="en-US" sz="1200" dirty="0" smtClean="0"/>
              <a:t>.11.2020</a:t>
            </a:r>
            <a:r>
              <a:rPr lang="en-US" sz="1200" dirty="0"/>
              <a:t>.        </a:t>
            </a:r>
            <a:r>
              <a:rPr lang="hr-HR" sz="1200" dirty="0"/>
              <a:t>			Međužupanijsko SV PGŽ I LSŽ nastavnika matematike u gimnazija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="" xmlns:a16="http://schemas.microsoft.com/office/drawing/2014/main" id="{CCE9852B-01A3-47AE-BF37-AB8A0BE2A683}"/>
              </a:ext>
            </a:extLst>
          </p:cNvPr>
          <p:cNvSpPr txBox="1"/>
          <p:nvPr/>
        </p:nvSpPr>
        <p:spPr>
          <a:xfrm>
            <a:off x="7714695" y="4327449"/>
            <a:ext cx="3405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Ana </a:t>
            </a:r>
            <a:r>
              <a:rPr lang="hr-HR" dirty="0" err="1"/>
              <a:t>Matišić</a:t>
            </a:r>
            <a:r>
              <a:rPr lang="hr-HR" dirty="0"/>
              <a:t> </a:t>
            </a:r>
            <a:r>
              <a:rPr lang="hr-HR" dirty="0" err="1"/>
              <a:t>Vicić</a:t>
            </a:r>
            <a:r>
              <a:rPr lang="hr-HR" dirty="0"/>
              <a:t> i </a:t>
            </a:r>
            <a:r>
              <a:rPr lang="hr-HR" dirty="0" err="1"/>
              <a:t>Milvana</a:t>
            </a:r>
            <a:r>
              <a:rPr lang="hr-HR" dirty="0"/>
              <a:t> Pavletić</a:t>
            </a:r>
          </a:p>
        </p:txBody>
      </p:sp>
    </p:spTree>
    <p:extLst>
      <p:ext uri="{BB962C8B-B14F-4D97-AF65-F5344CB8AC3E}">
        <p14:creationId xmlns:p14="http://schemas.microsoft.com/office/powerpoint/2010/main" val="3808089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Odgojno-obrazovni radnik koji je napredovao u zvanje </a:t>
            </a:r>
            <a:r>
              <a:rPr lang="hr-HR" b="1" dirty="0">
                <a:solidFill>
                  <a:srgbClr val="FF0000"/>
                </a:solidFill>
              </a:rPr>
              <a:t>MENTORA</a:t>
            </a:r>
            <a:r>
              <a:rPr lang="hr-HR" dirty="0"/>
              <a:t> dužan je: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dirty="0"/>
              <a:t>najmanje </a:t>
            </a:r>
            <a:r>
              <a:rPr lang="hr-HR" dirty="0">
                <a:solidFill>
                  <a:srgbClr val="FF0000"/>
                </a:solidFill>
              </a:rPr>
              <a:t>3 sata godišnje educirati</a:t>
            </a:r>
            <a:r>
              <a:rPr lang="hr-HR" dirty="0"/>
              <a:t> kolege, studente učiteljskih ili nastavničkih studija, dijeliti primjere dobre prakse, pružati kolegijalnu podršku na školskoj, </a:t>
            </a:r>
            <a:r>
              <a:rPr lang="hr-HR" dirty="0" err="1"/>
              <a:t>međuškolskoj</a:t>
            </a:r>
            <a:r>
              <a:rPr lang="hr-HR" dirty="0"/>
              <a:t>, županijskoj, regionalnoj, državnoj ili međunarodnoj razini</a:t>
            </a:r>
          </a:p>
          <a:p>
            <a:pPr>
              <a:buFontTx/>
              <a:buChar char="-"/>
            </a:pPr>
            <a:r>
              <a:rPr lang="hr-HR" dirty="0"/>
              <a:t>sudjelovati na </a:t>
            </a:r>
            <a:r>
              <a:rPr lang="hr-HR" dirty="0">
                <a:solidFill>
                  <a:srgbClr val="FF0000"/>
                </a:solidFill>
              </a:rPr>
              <a:t>e-Savjetovanjima</a:t>
            </a:r>
            <a:r>
              <a:rPr lang="hr-HR" dirty="0"/>
              <a:t> o dokumentima iz područja obrazovanja</a:t>
            </a:r>
          </a:p>
          <a:p>
            <a:pPr>
              <a:buFontTx/>
              <a:buChar char="-"/>
            </a:pPr>
            <a:r>
              <a:rPr lang="hr-HR" dirty="0"/>
              <a:t>sudjelovati u najmanje jednom </a:t>
            </a:r>
            <a:r>
              <a:rPr lang="hr-HR" dirty="0">
                <a:solidFill>
                  <a:srgbClr val="FF0000"/>
                </a:solidFill>
              </a:rPr>
              <a:t>projektu</a:t>
            </a:r>
            <a:r>
              <a:rPr lang="hr-HR" dirty="0"/>
              <a:t> na školskoj, županijskoj, državnoj ili međunarodnoj razini godišnje</a:t>
            </a:r>
          </a:p>
          <a:p>
            <a:pPr>
              <a:buFontTx/>
              <a:buChar char="-"/>
            </a:pPr>
            <a:r>
              <a:rPr lang="hr-HR" dirty="0"/>
              <a:t>objaviti najmanje jedan javno i besplatno dostupan </a:t>
            </a:r>
            <a:r>
              <a:rPr lang="hr-HR" dirty="0">
                <a:solidFill>
                  <a:srgbClr val="FF0000"/>
                </a:solidFill>
              </a:rPr>
              <a:t>digitalni obrazovni sadržaj ili stručni članak</a:t>
            </a:r>
          </a:p>
          <a:p>
            <a:pPr>
              <a:buFontTx/>
              <a:buChar char="-"/>
            </a:pPr>
            <a:r>
              <a:rPr lang="hr-HR" dirty="0"/>
              <a:t>prihvatiti mentorstvo pripravnicima ili studentima ukoliko isto od njega bude zatraženo</a:t>
            </a:r>
          </a:p>
        </p:txBody>
      </p:sp>
    </p:spTree>
    <p:extLst>
      <p:ext uri="{BB962C8B-B14F-4D97-AF65-F5344CB8AC3E}">
        <p14:creationId xmlns:p14="http://schemas.microsoft.com/office/powerpoint/2010/main" val="2989731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Odgojno-obrazovni radnik koji je napredovao u zvanje </a:t>
            </a:r>
            <a:r>
              <a:rPr lang="hr-HR" b="1" dirty="0">
                <a:solidFill>
                  <a:srgbClr val="FF0000"/>
                </a:solidFill>
              </a:rPr>
              <a:t>SAVJETNIKA</a:t>
            </a:r>
            <a:r>
              <a:rPr lang="hr-HR" b="1" dirty="0"/>
              <a:t> </a:t>
            </a:r>
            <a:r>
              <a:rPr lang="hr-HR" dirty="0"/>
              <a:t> dužan je: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dirty="0"/>
              <a:t>najmanje </a:t>
            </a:r>
            <a:r>
              <a:rPr lang="hr-HR" dirty="0">
                <a:solidFill>
                  <a:srgbClr val="FF0000"/>
                </a:solidFill>
              </a:rPr>
              <a:t>5 sati godišnje educirati </a:t>
            </a:r>
            <a:r>
              <a:rPr lang="hr-HR" dirty="0"/>
              <a:t>kolege, studente učiteljskih ili nastavničkih studija, dijeliti primjere dobre prakse, pružati kolegijalnu podršku na školskoj, </a:t>
            </a:r>
            <a:r>
              <a:rPr lang="hr-HR" dirty="0" err="1"/>
              <a:t>međuškolskoj</a:t>
            </a:r>
            <a:r>
              <a:rPr lang="hr-HR" dirty="0"/>
              <a:t>, županijskoj, regionalnoj, državnoj ili međunarodnoj razini</a:t>
            </a:r>
          </a:p>
          <a:p>
            <a:pPr>
              <a:buFontTx/>
              <a:buChar char="-"/>
            </a:pPr>
            <a:r>
              <a:rPr lang="hr-HR" dirty="0"/>
              <a:t>sudjelovati na </a:t>
            </a:r>
            <a:r>
              <a:rPr lang="hr-HR" dirty="0">
                <a:solidFill>
                  <a:srgbClr val="FF0000"/>
                </a:solidFill>
              </a:rPr>
              <a:t>e-Savjetovanjima</a:t>
            </a:r>
            <a:r>
              <a:rPr lang="hr-HR" dirty="0"/>
              <a:t> o dokumentima iz područja obrazovanja</a:t>
            </a:r>
          </a:p>
          <a:p>
            <a:pPr>
              <a:buFontTx/>
              <a:buChar char="-"/>
            </a:pPr>
            <a:r>
              <a:rPr lang="hr-HR" dirty="0"/>
              <a:t>sudjelovati u najmanje jednom </a:t>
            </a:r>
            <a:r>
              <a:rPr lang="hr-HR" dirty="0">
                <a:solidFill>
                  <a:srgbClr val="FF0000"/>
                </a:solidFill>
              </a:rPr>
              <a:t>projektu</a:t>
            </a:r>
            <a:r>
              <a:rPr lang="hr-HR" dirty="0"/>
              <a:t> na školskoj, županijskoj, državnoj ili međunarodnoj razini godišnje</a:t>
            </a:r>
          </a:p>
          <a:p>
            <a:pPr>
              <a:buFontTx/>
              <a:buChar char="-"/>
            </a:pPr>
            <a:r>
              <a:rPr lang="hr-HR" dirty="0"/>
              <a:t>objaviti najmanje </a:t>
            </a:r>
            <a:r>
              <a:rPr lang="hr-HR" dirty="0">
                <a:solidFill>
                  <a:srgbClr val="FF0000"/>
                </a:solidFill>
              </a:rPr>
              <a:t>dva</a:t>
            </a:r>
            <a:r>
              <a:rPr lang="hr-HR" dirty="0"/>
              <a:t> javno i besplatno dostupan </a:t>
            </a:r>
            <a:r>
              <a:rPr lang="hr-HR" dirty="0">
                <a:solidFill>
                  <a:srgbClr val="FF0000"/>
                </a:solidFill>
              </a:rPr>
              <a:t>digitalni obrazovni sadržaj ili stručna članka</a:t>
            </a:r>
          </a:p>
          <a:p>
            <a:pPr>
              <a:buFontTx/>
              <a:buChar char="-"/>
            </a:pPr>
            <a:r>
              <a:rPr lang="hr-HR" dirty="0"/>
              <a:t>prihvatiti mentorstvo pripravnicima ili studentima ukoliko isto od njega bude zatraženo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6385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Odgojno-obrazovni radnik koji je napredovao u zvanje </a:t>
            </a:r>
            <a:r>
              <a:rPr lang="hr-HR" b="1" dirty="0">
                <a:solidFill>
                  <a:srgbClr val="FF0000"/>
                </a:solidFill>
              </a:rPr>
              <a:t>IZVRSNOG SAVJETNIKA </a:t>
            </a:r>
            <a:r>
              <a:rPr lang="hr-HR" dirty="0"/>
              <a:t>dužan je: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dirty="0"/>
              <a:t>najmanje </a:t>
            </a:r>
            <a:r>
              <a:rPr lang="hr-HR" dirty="0">
                <a:solidFill>
                  <a:srgbClr val="FF0000"/>
                </a:solidFill>
              </a:rPr>
              <a:t>7 sati godišnje educirati </a:t>
            </a:r>
            <a:r>
              <a:rPr lang="hr-HR" dirty="0"/>
              <a:t>kolege, studente učiteljskih ili nastavničkih studija, dijeliti primjere dobre prakse, pružati kolegijalnu podršku na školskoj, </a:t>
            </a:r>
            <a:r>
              <a:rPr lang="hr-HR" dirty="0" err="1"/>
              <a:t>međuškolskoj</a:t>
            </a:r>
            <a:r>
              <a:rPr lang="hr-HR" dirty="0"/>
              <a:t>, županijskoj, regionalnoj, državnoj ili međunarodnoj razini</a:t>
            </a:r>
          </a:p>
          <a:p>
            <a:pPr>
              <a:buFontTx/>
              <a:buChar char="-"/>
            </a:pPr>
            <a:r>
              <a:rPr lang="hr-HR" dirty="0"/>
              <a:t>sudjelovati na </a:t>
            </a:r>
            <a:r>
              <a:rPr lang="hr-HR" dirty="0">
                <a:solidFill>
                  <a:srgbClr val="FF0000"/>
                </a:solidFill>
              </a:rPr>
              <a:t>e-Savjetovanjima</a:t>
            </a:r>
            <a:r>
              <a:rPr lang="hr-HR" dirty="0"/>
              <a:t> o dokumentima iz područja obrazovanja</a:t>
            </a:r>
          </a:p>
          <a:p>
            <a:pPr>
              <a:buFontTx/>
              <a:buChar char="-"/>
            </a:pPr>
            <a:r>
              <a:rPr lang="hr-HR" dirty="0"/>
              <a:t>sudjelovati u najmanje jednom </a:t>
            </a:r>
            <a:r>
              <a:rPr lang="hr-HR" dirty="0">
                <a:solidFill>
                  <a:srgbClr val="FF0000"/>
                </a:solidFill>
              </a:rPr>
              <a:t>projektu</a:t>
            </a:r>
            <a:r>
              <a:rPr lang="hr-HR" dirty="0"/>
              <a:t> na školskoj, županijskoj, državnoj ili međunarodnoj razini godišnje</a:t>
            </a:r>
          </a:p>
          <a:p>
            <a:pPr>
              <a:buFontTx/>
              <a:buChar char="-"/>
            </a:pPr>
            <a:r>
              <a:rPr lang="hr-HR" dirty="0"/>
              <a:t>objaviti najmanje </a:t>
            </a:r>
            <a:r>
              <a:rPr lang="hr-HR" dirty="0">
                <a:solidFill>
                  <a:srgbClr val="FF0000"/>
                </a:solidFill>
              </a:rPr>
              <a:t>tri</a:t>
            </a:r>
            <a:r>
              <a:rPr lang="hr-HR" dirty="0"/>
              <a:t> javno i besplatno dostupan digitalni obrazovni sadržaj ili stručna članka</a:t>
            </a:r>
          </a:p>
          <a:p>
            <a:pPr>
              <a:buFontTx/>
              <a:buChar char="-"/>
            </a:pPr>
            <a:r>
              <a:rPr lang="hr-HR" dirty="0"/>
              <a:t>prihvatiti mentorstvo pripravnicima ili studentima ukoliko isto od njega bude zatraženo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6551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8867DBC3-EA6D-40BD-A6DB-A8DCF38CD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POVJERENSTVO ZA NAPREDOVANJE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41DB7BE5-B119-405E-82DA-3C9A3C079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757" y="1654683"/>
            <a:ext cx="9905999" cy="5030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Nakon zaprimanja zahtjeva, nadležna agencija utvrđuje je li zahtjev potpun odnosno u slučaju nepotpunog zahtjeva, agencija će zatražiti nadopunu u roku od 8 dana od dana zaprimanja dopisa kojim se traži dopuna dokumentacije. Ako odgojno-obrazovni radnik u roku ne dopuni zahtjev, isti će se odbaciti. Predsjednik Povjerenstva u roku od 15 dana od dana zaprimanja zahtjeva za napredovanje imenuje tročlano stručno povjerenstvo za odgojno-obrazovnog radnika čiji je zahtjev zaprimljen.</a:t>
            </a:r>
          </a:p>
          <a:p>
            <a:pPr marL="0" indent="0">
              <a:buNone/>
            </a:pPr>
            <a:r>
              <a:rPr lang="hr-HR" dirty="0"/>
              <a:t>Dva člana povjerenstva moraju biti iz reda odgojno-obrazovnih radnika najmanje u zvanju savjetnika, jedan član najmanje mora biti </a:t>
            </a:r>
            <a:r>
              <a:rPr lang="hr-HR" dirty="0" err="1"/>
              <a:t>sustručnjak</a:t>
            </a:r>
            <a:r>
              <a:rPr lang="hr-HR" dirty="0"/>
              <a:t> kandidata.</a:t>
            </a:r>
          </a:p>
          <a:p>
            <a:pPr marL="0" indent="0">
              <a:buNone/>
            </a:pPr>
            <a:r>
              <a:rPr lang="hr-HR" dirty="0"/>
              <a:t>Treći član je zaposlenik Agencije kojeg imenuje predsjednik Povjerenstva na prijedlog Agencije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46826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8B68F70B-A46D-470A-AD75-640EEB3E1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Uvid u stručno-pedagoški rad obuhvaća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0B2C7F77-B843-402D-88DF-ECB3830C7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praćenje rada odgojno-obrazovnog radnika tijekom dva sata njegovog neposrednog rada s učenicima ili s odgojno-obrazovnim radnicima</a:t>
            </a:r>
          </a:p>
          <a:p>
            <a:r>
              <a:rPr lang="hr-HR" dirty="0"/>
              <a:t>razgovor s odgojno-obrazovnim radnikom</a:t>
            </a:r>
          </a:p>
          <a:p>
            <a:r>
              <a:rPr lang="hr-HR" dirty="0"/>
              <a:t>razgovor s ravnateljem ili stručnim suradnikom</a:t>
            </a:r>
          </a:p>
          <a:p>
            <a:r>
              <a:rPr lang="hr-HR" dirty="0"/>
              <a:t>utvrđivanje potrebnih bodova sukladno kriterijima</a:t>
            </a:r>
          </a:p>
          <a:p>
            <a:r>
              <a:rPr lang="hr-HR" dirty="0"/>
              <a:t>utvrđivanje usvojenosti ishoda učenja sukladno OKVIRU NACIONALNOG STANDARDA KVALIFIKACIJA ZA UČITELJE U OSNOVNIM  SREDNJIM ŠKOLAMA </a:t>
            </a:r>
          </a:p>
        </p:txBody>
      </p:sp>
    </p:spTree>
    <p:extLst>
      <p:ext uri="{BB962C8B-B14F-4D97-AF65-F5344CB8AC3E}">
        <p14:creationId xmlns:p14="http://schemas.microsoft.com/office/powerpoint/2010/main" val="1846584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26673203-8114-4BEB-9271-A2DE1BDA6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Link na OKVIR NACIONALNOG STANDARDA KVALIFIKACIJA ZA UČITELJE U OSNOVNIM  SREDNJIM ŠKOLAMA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138BA921-2465-4422-B425-45E347822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http://nvoo.hr/</a:t>
            </a:r>
            <a:r>
              <a:rPr lang="hr-HR" dirty="0" err="1">
                <a:hlinkClick r:id="rId2"/>
              </a:rPr>
              <a:t>wp-content</a:t>
            </a:r>
            <a:r>
              <a:rPr lang="hr-HR" dirty="0">
                <a:hlinkClick r:id="rId2"/>
              </a:rPr>
              <a:t>/</a:t>
            </a:r>
            <a:r>
              <a:rPr lang="hr-HR" dirty="0" err="1">
                <a:hlinkClick r:id="rId2"/>
              </a:rPr>
              <a:t>uploads</a:t>
            </a:r>
            <a:r>
              <a:rPr lang="hr-HR" dirty="0">
                <a:hlinkClick r:id="rId2"/>
              </a:rPr>
              <a:t>/2016/03/Okvir-standarda-kvalifikacije-</a:t>
            </a:r>
            <a:r>
              <a:rPr lang="hr-HR" dirty="0" err="1">
                <a:hlinkClick r:id="rId2"/>
              </a:rPr>
              <a:t>final</a:t>
            </a:r>
            <a:r>
              <a:rPr lang="hr-HR" dirty="0">
                <a:hlinkClick r:id="rId2"/>
              </a:rPr>
              <a:t>..pdf</a:t>
            </a:r>
            <a:endParaRPr lang="hr-HR" dirty="0"/>
          </a:p>
          <a:p>
            <a:endParaRPr lang="hr-HR" dirty="0"/>
          </a:p>
          <a:p>
            <a:r>
              <a:rPr lang="hr-HR" dirty="0">
                <a:hlinkClick r:id="rId3"/>
              </a:rPr>
              <a:t>https://mzo.gov.hr/UserDocsImages/dokumenti/Obrazovanje/Napredovanje/Smjernice%20za%20primjenu%20Okvira%20nacionalnoga%20standarda%20kvalifikacija%20za%20ucitelje.pdf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49638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E48C9818-CE49-4066-9D45-1CBE8D99D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Koraci u proceduri napredovanja</a:t>
            </a:r>
          </a:p>
        </p:txBody>
      </p:sp>
      <p:sp>
        <p:nvSpPr>
          <p:cNvPr id="4" name="Pravokutnik 3">
            <a:extLst>
              <a:ext uri="{FF2B5EF4-FFF2-40B4-BE49-F238E27FC236}">
                <a16:creationId xmlns="" xmlns:a16="http://schemas.microsoft.com/office/drawing/2014/main" id="{B4F356C0-82B0-439C-9A1F-5F63CD402742}"/>
              </a:ext>
            </a:extLst>
          </p:cNvPr>
          <p:cNvSpPr/>
          <p:nvPr/>
        </p:nvSpPr>
        <p:spPr>
          <a:xfrm>
            <a:off x="1627573" y="275427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dirty="0">
                <a:hlinkClick r:id="rId2"/>
              </a:rPr>
              <a:t>https://mzo.gov.hr/UserDocsImages/dokumenti/Obrazovanje/Napredovanje/Koraci%20u%20proceduri%20napredovanja%20u%20struci.pdf</a:t>
            </a: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99588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61B1AB9-D9F8-415E-9700-695022F87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/>
              <a:t>Novi obrazac zahtjeva za napredovanje odgojno-obrazovnih radnika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C9501544-A2F3-4DAC-9A47-3F7098D71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Ministarstvo znanosti i obrazovanja objavilo je 23. srpnja 2020. godine novi Obrazac zahtjeva za napredovanje te uz Obrazac prijave Procjenu uvjeta izvrsnosti odgojno-obrazovnih radnika koji napreduju prema Pravilniku o napredovanju učitelja, nastavnika, stručnih suradnika i ravnatelja u osnovnim i srednjim školama te učeničkim domovima (Narodne novine, br. 68/2019. i 60/2020.).</a:t>
            </a:r>
          </a:p>
          <a:p>
            <a:r>
              <a:rPr lang="hr-HR" dirty="0"/>
              <a:t>Molimo vas da ubuduće svoje prijave dostavljate na novim obrascima, a sve zaprimljene prijave prema starom obrascu do dana 28. kolovoza 2020. su </a:t>
            </a:r>
            <a:r>
              <a:rPr lang="hr-HR" u="sng" dirty="0"/>
              <a:t>važeće.</a:t>
            </a:r>
            <a:endParaRPr lang="hr-HR" dirty="0"/>
          </a:p>
          <a:p>
            <a:r>
              <a:rPr lang="hr-HR" dirty="0">
                <a:hlinkClick r:id="rId2"/>
              </a:rPr>
              <a:t>Obrazac zahtjeva za napredovanje</a:t>
            </a:r>
            <a:r>
              <a:rPr lang="hr-HR" dirty="0"/>
              <a:t> (DOCX: 212 </a:t>
            </a:r>
            <a:r>
              <a:rPr lang="hr-HR" dirty="0" err="1"/>
              <a:t>kb</a:t>
            </a:r>
            <a:r>
              <a:rPr lang="hr-HR" dirty="0"/>
              <a:t>)</a:t>
            </a:r>
          </a:p>
          <a:p>
            <a:r>
              <a:rPr lang="hr-HR" dirty="0">
                <a:hlinkClick r:id="rId3"/>
              </a:rPr>
              <a:t>Procjena uvjeta izvrsnosti (uz Obrazac prijave)</a:t>
            </a:r>
            <a:r>
              <a:rPr lang="hr-HR" dirty="0"/>
              <a:t> (DOCX: 70 KB)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95064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ACBE39FB-969B-44EF-AE36-99204B163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600940"/>
          </a:xfrm>
        </p:spPr>
        <p:txBody>
          <a:bodyPr>
            <a:normAutofit fontScale="90000"/>
          </a:bodyPr>
          <a:lstStyle/>
          <a:p>
            <a:r>
              <a:rPr lang="hr-HR" dirty="0"/>
              <a:t>Preporuka</a:t>
            </a:r>
            <a:br>
              <a:rPr lang="hr-HR" dirty="0"/>
            </a:br>
            <a:r>
              <a:rPr lang="hr-HR" sz="1800" dirty="0">
                <a:solidFill>
                  <a:schemeClr val="tx1"/>
                </a:solidFill>
              </a:rPr>
              <a:t>za e-</a:t>
            </a:r>
            <a:r>
              <a:rPr lang="hr-HR" sz="1800" dirty="0" err="1">
                <a:solidFill>
                  <a:schemeClr val="tx1"/>
                </a:solidFill>
              </a:rPr>
              <a:t>portfolio</a:t>
            </a:r>
            <a:r>
              <a:rPr lang="hr-HR" sz="1800" dirty="0">
                <a:solidFill>
                  <a:schemeClr val="tx1"/>
                </a:solidFill>
              </a:rPr>
              <a:t> koristiti se oblakom za pohranu </a:t>
            </a:r>
            <a:r>
              <a:rPr lang="hr-HR" sz="1800" dirty="0" err="1">
                <a:solidFill>
                  <a:schemeClr val="tx1"/>
                </a:solidFill>
              </a:rPr>
              <a:t>OneDrive</a:t>
            </a:r>
            <a:r>
              <a:rPr lang="hr-HR" sz="1800" dirty="0">
                <a:solidFill>
                  <a:schemeClr val="tx1"/>
                </a:solidFill>
              </a:rPr>
              <a:t> koji je besplatno dostupan svim odgojno-obrazovnim radnicima s </a:t>
            </a:r>
            <a:r>
              <a:rPr lang="hr-HR" sz="1800" dirty="0" err="1">
                <a:solidFill>
                  <a:schemeClr val="tx1"/>
                </a:solidFill>
              </a:rPr>
              <a:t>AAI@EduHr</a:t>
            </a:r>
            <a:r>
              <a:rPr lang="hr-HR" sz="1800" dirty="0">
                <a:solidFill>
                  <a:schemeClr val="tx1"/>
                </a:solidFill>
              </a:rPr>
              <a:t> elektroničkim identitetom na platformi Office365. Predlažemo u mapu s imenom i prezimenom staviti dokument </a:t>
            </a:r>
            <a:r>
              <a:rPr lang="hr-HR" sz="1800" b="1" i="1" dirty="0">
                <a:solidFill>
                  <a:schemeClr val="tx1"/>
                </a:solidFill>
              </a:rPr>
              <a:t>Procjena uvjeta izvrsnosti</a:t>
            </a:r>
            <a:r>
              <a:rPr lang="hr-HR" sz="1800" dirty="0">
                <a:solidFill>
                  <a:schemeClr val="tx1"/>
                </a:solidFill>
              </a:rPr>
              <a:t>.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="" xmlns:a16="http://schemas.microsoft.com/office/drawing/2014/main" id="{5FE8671B-D9DF-4B7F-95CC-F1AFF8C57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4144" y="2420144"/>
            <a:ext cx="7143750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850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B3307401-35FA-4465-9172-1F8DDA255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000" dirty="0">
                <a:solidFill>
                  <a:schemeClr val="tx1"/>
                </a:solidFill>
              </a:rPr>
              <a:t>Dokumentaciju o općim uvjetima i izvršenosti obveza kandidati postavljaju u mapu Opći uvjeti. Potvrde kojima se dokazuje izvršenost obveza prema članku 21.,22.,23. Pravilnika prilažu se na sljedeći način: 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="" xmlns:a16="http://schemas.microsoft.com/office/drawing/2014/main" id="{CD5DB3E9-5209-471C-B4F5-11F769DF31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3232" y="2160588"/>
            <a:ext cx="616557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1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95688" y="1222199"/>
            <a:ext cx="9041275" cy="3660519"/>
          </a:xfrm>
        </p:spPr>
        <p:txBody>
          <a:bodyPr>
            <a:normAutofit/>
          </a:bodyPr>
          <a:lstStyle/>
          <a:p>
            <a:r>
              <a:rPr lang="hr-HR" b="1" dirty="0"/>
              <a:t>Stručno-pedagoški rad </a:t>
            </a:r>
            <a:r>
              <a:rPr lang="hr-HR" dirty="0"/>
              <a:t>je rad koji odgojno-obrazovni radnici ostvaruju u radu s učenicima ili kolegama</a:t>
            </a:r>
          </a:p>
          <a:p>
            <a:r>
              <a:rPr lang="hr-HR" b="1" dirty="0"/>
              <a:t>Sustav za praćenje profesionalnog razvoja </a:t>
            </a:r>
            <a:r>
              <a:rPr lang="hr-HR" dirty="0"/>
              <a:t>je računalni sustav koji omogućava bilježenje i praćenje profesionalnog razvoja odgojno-obrazovnih radnika.</a:t>
            </a:r>
          </a:p>
          <a:p>
            <a:r>
              <a:rPr lang="hr-HR" b="1" dirty="0" err="1"/>
              <a:t>Profesionlani</a:t>
            </a:r>
            <a:r>
              <a:rPr lang="hr-HR" b="1" dirty="0"/>
              <a:t> razvoj </a:t>
            </a:r>
            <a:r>
              <a:rPr lang="hr-HR" dirty="0"/>
              <a:t>je kontinuirana aktivnost koja uključuje različite procese kao što su edukacija (online ili uživo), praksa, primanje i davanje povratnih informacija </a:t>
            </a:r>
          </a:p>
          <a:p>
            <a:r>
              <a:rPr lang="hr-HR" b="1" dirty="0"/>
              <a:t>Okvir nacionalnog standarda kvalifikacije za učitelje u osnovnim i srednjim školama </a:t>
            </a:r>
            <a:r>
              <a:rPr lang="hr-HR" dirty="0"/>
              <a:t>je krovni dokument za razvoj učiteljske profesije u Hrvatskoj.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3889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65E276D6-CF9D-4CE4-A195-8AFA251EB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Najčešća pitanja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FF96EDAA-4E15-4C67-9422-B36CCBD43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https://mzo.gov.hr/UserDocsImages/dokumenti/Obrazovanje/Napredovanje/Napredovanje%20odgojno-obrazovnih%20radnika%20-%20I.%20grupa%20najcescih%20pitanja%20i%20odgovora%20-%2026.%202.%202020..pdf</a:t>
            </a:r>
            <a:r>
              <a:rPr lang="en-US" dirty="0"/>
              <a:t> 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64265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D5903DA9-AD98-492E-A4C4-95BFF427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682DD745-AC47-4E42-A7E4-0DD272DEC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5939"/>
            <a:ext cx="8596668" cy="4585424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P: Ako se kandidat prijavio za napredovanje u npr. zvanje savjetnika i nije ispunio zahtjeve i dovoljan broj bodova, ali je zadovoljio kriterije za niže zvanje u koje se nije prijavio stječe li automatski pravo napredovanja za to niže zvanje? </a:t>
            </a:r>
          </a:p>
          <a:p>
            <a:r>
              <a:rPr lang="hr-HR" dirty="0"/>
              <a:t>O: Ne, kandidat treba jasno naznačiti za koje zvanje se prijavio te se svi uvjeti analiziraju za zvanje koje je navedeno u zahtjevu za napredovanje.</a:t>
            </a:r>
          </a:p>
          <a:p>
            <a:endParaRPr lang="hr-HR" dirty="0"/>
          </a:p>
          <a:p>
            <a:r>
              <a:rPr lang="hr-HR" dirty="0"/>
              <a:t>P: Hoće li se računati bodovi prikupljeni od predaje dokumentacije do uvida u nastavu? </a:t>
            </a:r>
          </a:p>
          <a:p>
            <a:r>
              <a:rPr lang="hr-HR" dirty="0"/>
              <a:t>O: Pravilnik o napredovanju učitelja, nastavnika, stručnih suradnika i ravnatelja u osnovnim i srednjim školama i učeničkim domovima propisuje uvjete, uključivši i minimalni broj bodova koji trebaju biti ostvareni prilikom predaje zahtjeva za napredovanje. Sve aktivnosti koje će kandidat provesti od predaje zahtjeva do uvida u stručno-pedagoški rad uzet će se u obzir prilikom vrednovanja i izvješćivanja od strane stručnog povjerenstva. </a:t>
            </a:r>
          </a:p>
        </p:txBody>
      </p:sp>
    </p:spTree>
    <p:extLst>
      <p:ext uri="{BB962C8B-B14F-4D97-AF65-F5344CB8AC3E}">
        <p14:creationId xmlns:p14="http://schemas.microsoft.com/office/powerpoint/2010/main" val="9667671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C1336544-FE13-4FE0-BE80-B536529E5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A7D65FA6-687D-4492-9683-98E5AB475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P: </a:t>
            </a:r>
            <a:r>
              <a:rPr lang="it-IT" dirty="0" err="1"/>
              <a:t>Boduje</a:t>
            </a:r>
            <a:r>
              <a:rPr lang="it-IT" dirty="0"/>
              <a:t> li se </a:t>
            </a:r>
            <a:r>
              <a:rPr lang="it-IT" dirty="0" err="1"/>
              <a:t>rad</a:t>
            </a:r>
            <a:r>
              <a:rPr lang="it-IT" dirty="0"/>
              <a:t> u e-</a:t>
            </a:r>
            <a:r>
              <a:rPr lang="it-IT" dirty="0" err="1"/>
              <a:t>Upisima</a:t>
            </a:r>
            <a:r>
              <a:rPr lang="it-IT" dirty="0"/>
              <a:t>? </a:t>
            </a:r>
            <a:endParaRPr lang="hr-HR" dirty="0"/>
          </a:p>
          <a:p>
            <a:r>
              <a:rPr lang="it-IT" dirty="0"/>
              <a:t>O: Ne.</a:t>
            </a:r>
            <a:endParaRPr lang="hr-HR" dirty="0"/>
          </a:p>
          <a:p>
            <a:endParaRPr lang="hr-HR" dirty="0"/>
          </a:p>
          <a:p>
            <a:r>
              <a:rPr lang="pl-PL" dirty="0"/>
              <a:t>P: Vrednuje li se rad u školskom odboru? </a:t>
            </a:r>
          </a:p>
          <a:p>
            <a:r>
              <a:rPr lang="pl-PL" dirty="0"/>
              <a:t>O: Ne.</a:t>
            </a:r>
          </a:p>
          <a:p>
            <a:endParaRPr lang="pl-PL" dirty="0"/>
          </a:p>
          <a:p>
            <a:r>
              <a:rPr lang="hr-HR" dirty="0"/>
              <a:t>P: Boduje li se kao rad u tijelima sindikata koji se bavi obrazovanjem i radi na obrazovnim pitanjima (član pregovaračkog odbora ili Velikog vijeća)? </a:t>
            </a:r>
          </a:p>
          <a:p>
            <a:r>
              <a:rPr lang="hr-HR" dirty="0"/>
              <a:t>O: Ne, jer se ne radi o odgojno-obrazovnom radu.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70224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732CBEDC-054F-4D16-B6EF-3776F0E4E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E0553B3D-27CE-4C17-9720-5FCCE10F6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P: Može li biti na potvrdi samo označeno da je pozitivna evaluacija? </a:t>
            </a:r>
          </a:p>
          <a:p>
            <a:r>
              <a:rPr lang="hr-HR" dirty="0"/>
              <a:t>O: Ne. Preporučujemo da se za evaluaciju koristi neki digitalni alat za evaluacijski upitnik jer se jednostavno ispunjava i rezultati se jednostavno sažimaju i prikazuju. Upućujemo na Pojašnjenje kriterija vrednovanja stručno-pedagoškog rada </a:t>
            </a:r>
            <a:r>
              <a:rPr lang="hr-HR" dirty="0">
                <a:hlinkClick r:id="rId2"/>
              </a:rPr>
              <a:t>https://mzo.gov.hr/istaknuteteme/odgoj-i-obrazovanje/napredovanje-odgojno-obrazovnih-radnika-3513/3513</a:t>
            </a:r>
            <a:endParaRPr lang="hr-HR" dirty="0"/>
          </a:p>
          <a:p>
            <a:endParaRPr lang="hr-HR" dirty="0"/>
          </a:p>
          <a:p>
            <a:r>
              <a:rPr lang="hr-HR" dirty="0"/>
              <a:t>P: Je li i za predavanje na stručnom školskom aktivu potrebno provesti evaluaciju? </a:t>
            </a:r>
          </a:p>
          <a:p>
            <a:r>
              <a:rPr lang="hr-HR" dirty="0"/>
              <a:t>O: Da. U skladu s propisanim uvjetima Pravilnika o napredovanju učitelja, nastavnika, stručnih suradnika i ravnatelja u osnovnim i srednjim školama i učeničkim domovima svako predavanje treba imati pozitivnu evaluaciju. </a:t>
            </a:r>
          </a:p>
        </p:txBody>
      </p:sp>
    </p:spTree>
    <p:extLst>
      <p:ext uri="{BB962C8B-B14F-4D97-AF65-F5344CB8AC3E}">
        <p14:creationId xmlns:p14="http://schemas.microsoft.com/office/powerpoint/2010/main" val="7050338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1882DE95-F2CB-47E6-95AE-563974319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Pitanja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FD3BD04B-9021-47FC-8993-6634B71B1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2317"/>
            <a:ext cx="8596668" cy="3880773"/>
          </a:xfrm>
        </p:spPr>
        <p:txBody>
          <a:bodyPr/>
          <a:lstStyle/>
          <a:p>
            <a:r>
              <a:rPr lang="hr-HR" dirty="0"/>
              <a:t>P: Ako je promocije u zvanje bila, npr. 31. siječnja, a isti dan je osoba organizirala izložbu u školi - uzimaju li se ti bodovi o obzir pri ponovnom napredovanju? 8 </a:t>
            </a:r>
          </a:p>
          <a:p>
            <a:r>
              <a:rPr lang="hr-HR" dirty="0"/>
              <a:t>O: Vrednovanje aktivnosti koje se provode nakon odluke o napredovanju dio su postupka napredovanja u sljedećem ciklusu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1674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F21974DE-AA70-461F-AE80-19A6C8206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ZAHVALJUJEMO NA PAŽNJI</a:t>
            </a:r>
          </a:p>
        </p:txBody>
      </p:sp>
      <p:pic>
        <p:nvPicPr>
          <p:cNvPr id="5" name="Rezervirano mjesto sadržaja 4">
            <a:extLst>
              <a:ext uri="{FF2B5EF4-FFF2-40B4-BE49-F238E27FC236}">
                <a16:creationId xmlns="" xmlns:a16="http://schemas.microsoft.com/office/drawing/2014/main" id="{C2766F4D-3B31-49A1-B795-4C33CF7278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79720" y="2368509"/>
            <a:ext cx="4182327" cy="2418694"/>
          </a:xfrm>
        </p:spPr>
      </p:pic>
      <p:sp>
        <p:nvSpPr>
          <p:cNvPr id="6" name="TekstniOkvir 5">
            <a:extLst>
              <a:ext uri="{FF2B5EF4-FFF2-40B4-BE49-F238E27FC236}">
                <a16:creationId xmlns="" xmlns:a16="http://schemas.microsoft.com/office/drawing/2014/main" id="{A2CA9695-67B5-44C1-BCF0-18F1F25F4AFF}"/>
              </a:ext>
            </a:extLst>
          </p:cNvPr>
          <p:cNvSpPr txBox="1"/>
          <p:nvPr/>
        </p:nvSpPr>
        <p:spPr>
          <a:xfrm>
            <a:off x="3789991" y="4787202"/>
            <a:ext cx="2372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hlinkClick r:id="rId3" tooltip="http://bgjackofalltrades.wordpress.com/2014/07/26/public-funding-with-no-disclosure"/>
              </a:rPr>
              <a:t>Ta fotografija</a:t>
            </a:r>
            <a:r>
              <a:rPr lang="hr-HR" sz="900"/>
              <a:t> korisnika Nepoznat autor: licenca </a:t>
            </a:r>
            <a:r>
              <a:rPr lang="hr-HR" sz="900">
                <a:hlinkClick r:id="rId4" tooltip="https://creativecommons.org/licenses/by-nc-sa/3.0/"/>
              </a:rPr>
              <a:t>CC BY-SA-NC</a:t>
            </a:r>
            <a:endParaRPr lang="hr-HR" sz="900"/>
          </a:p>
        </p:txBody>
      </p:sp>
      <p:pic>
        <p:nvPicPr>
          <p:cNvPr id="8" name="Slika 7">
            <a:extLst>
              <a:ext uri="{FF2B5EF4-FFF2-40B4-BE49-F238E27FC236}">
                <a16:creationId xmlns="" xmlns:a16="http://schemas.microsoft.com/office/drawing/2014/main" id="{EE6105A2-5AD0-43C9-A474-567BBE48413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7604440" y="150426"/>
            <a:ext cx="3910226" cy="3278574"/>
          </a:xfrm>
          <a:prstGeom prst="rect">
            <a:avLst/>
          </a:prstGeom>
        </p:spPr>
      </p:pic>
      <p:sp>
        <p:nvSpPr>
          <p:cNvPr id="9" name="TekstniOkvir 8">
            <a:extLst>
              <a:ext uri="{FF2B5EF4-FFF2-40B4-BE49-F238E27FC236}">
                <a16:creationId xmlns="" xmlns:a16="http://schemas.microsoft.com/office/drawing/2014/main" id="{B099D825-A1F2-4826-B238-B51343524E36}"/>
              </a:ext>
            </a:extLst>
          </p:cNvPr>
          <p:cNvSpPr txBox="1"/>
          <p:nvPr/>
        </p:nvSpPr>
        <p:spPr>
          <a:xfrm>
            <a:off x="9354446" y="3549478"/>
            <a:ext cx="2160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900">
                <a:hlinkClick r:id="rId6" tooltip="https://ontariomathresources.ca/"/>
              </a:rPr>
              <a:t>Ta fotografija</a:t>
            </a:r>
            <a:r>
              <a:rPr lang="hr-HR" sz="900"/>
              <a:t> korisnika Nepoznat autor: licenca </a:t>
            </a:r>
            <a:r>
              <a:rPr lang="hr-HR" sz="900">
                <a:hlinkClick r:id="rId7" tooltip="https://creativecommons.org/licenses/by/3.0/"/>
              </a:rPr>
              <a:t>CC BY</a:t>
            </a:r>
            <a:endParaRPr lang="hr-HR" sz="900"/>
          </a:p>
        </p:txBody>
      </p:sp>
    </p:spTree>
    <p:extLst>
      <p:ext uri="{BB962C8B-B14F-4D97-AF65-F5344CB8AC3E}">
        <p14:creationId xmlns:p14="http://schemas.microsoft.com/office/powerpoint/2010/main" val="37146351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="" xmlns:a16="http://schemas.microsoft.com/office/drawing/2014/main" id="{3563946A-37F5-428F-9FEC-C57D7B58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Literatura: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="" xmlns:a16="http://schemas.microsoft.com/office/drawing/2014/main" id="{567969F8-773A-4293-8549-9D05C883D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4966"/>
            <a:ext cx="8596668" cy="5127978"/>
          </a:xfrm>
        </p:spPr>
        <p:txBody>
          <a:bodyPr>
            <a:normAutofit fontScale="85000" lnSpcReduction="10000"/>
          </a:bodyPr>
          <a:lstStyle/>
          <a:p>
            <a:r>
              <a:rPr lang="hr-HR" dirty="0"/>
              <a:t>PRAVILNIK O NAPREDOVANJU UČITELJA, NASTAVNIKA, STRUČNIH SURADNIKA I RAVNATELJA U OSNOVNIM I SREDNJIM ŠKOLAMA I UČENIČKIM DOMOVIMA </a:t>
            </a:r>
            <a:r>
              <a:rPr lang="hr-HR" dirty="0">
                <a:hlinkClick r:id="rId2"/>
              </a:rPr>
              <a:t>https://www.azoo.hr/userfiles/dokumenti/Pravilnik_o_napredovanju.pdf</a:t>
            </a:r>
            <a:r>
              <a:rPr lang="hr-HR" dirty="0"/>
              <a:t> </a:t>
            </a:r>
          </a:p>
          <a:p>
            <a:r>
              <a:rPr lang="hr-HR"/>
              <a:t>PRAVILNIK O IZMJENAMA PRAVILNIKA O NAPREDOVANJU UČITELJA, NASTAVNIKA, STRUČNIH SURADNIKA I RAVNATELJA U OSNOVNIM I SREDNJIM ŠKOLAMA I UČENIČKIM DOMOVIMA </a:t>
            </a:r>
            <a:r>
              <a:rPr lang="hr-HR">
                <a:hlinkClick r:id="rId3"/>
              </a:rPr>
              <a:t>https://www.azoo.hr/userfiles/dokumenti/RAVNATELJI/Pravilnik_o_izmjenama_Pravilnika_o_napredovanju_u%C4%8Ditelja,_nastavnika,_stru%C4%8Dnih_suradnika_i_ravnatelja_u_osnovnim_i_srednjim_%C5%A1kolama_i_u%C4%8Deni%C4%8Dkim_domovima.pdf</a:t>
            </a:r>
            <a:r>
              <a:rPr lang="hr-HR"/>
              <a:t> </a:t>
            </a:r>
            <a:endParaRPr lang="hr-HR" dirty="0"/>
          </a:p>
          <a:p>
            <a:r>
              <a:rPr lang="hr-HR" dirty="0"/>
              <a:t>Napredovanje – pitanja i odgovori </a:t>
            </a:r>
            <a:r>
              <a:rPr lang="hr-HR" dirty="0">
                <a:hlinkClick r:id="rId4"/>
              </a:rPr>
              <a:t>https://mzo.gov.hr/UserDocsImages/dokumenti/Obrazovanje/Napredovanje/Napredovanje%20odgojno-obrazovnih%20radnika%20-%20I.%20grupa%20najcescih%20pitanja%20i%20odgovora%20-%2026.%202.%202020..pdf</a:t>
            </a:r>
            <a:r>
              <a:rPr lang="hr-HR" dirty="0"/>
              <a:t> </a:t>
            </a:r>
          </a:p>
          <a:p>
            <a:r>
              <a:rPr lang="hr-HR" dirty="0"/>
              <a:t>Koraci u proceduri napredovanja </a:t>
            </a:r>
            <a:r>
              <a:rPr lang="hr-HR" dirty="0">
                <a:hlinkClick r:id="rId5"/>
              </a:rPr>
              <a:t>https://mzo.gov.hr/UserDocsImages/dokumenti/Obrazovanje/Napredovanje/Koraci%20u%20proceduri%20napredovanja%20u%20struci.pdf</a:t>
            </a:r>
            <a:r>
              <a:rPr lang="hr-HR" dirty="0"/>
              <a:t> </a:t>
            </a:r>
          </a:p>
          <a:p>
            <a:r>
              <a:rPr lang="hr-HR" dirty="0"/>
              <a:t>Smjernice za primjenu Okvira nacionalnoga standarda kvalifikacija za učitelje u osnovnim i srednjim školama prilikom napredovanja učitelja u osnovnim i srednjim školama </a:t>
            </a:r>
            <a:r>
              <a:rPr lang="hr-HR" dirty="0">
                <a:hlinkClick r:id="rId6"/>
              </a:rPr>
              <a:t>https://mzo.gov.hr/UserDocsImages/dokumenti/Obrazovanje/Napredovanje/Smjernice%20za%20primjenu%20Okvira%20nacionalnoga%20standarda%20kvalifikacija%20za%20ucitelje.pdf</a:t>
            </a:r>
            <a:r>
              <a:rPr lang="hr-HR" dirty="0"/>
              <a:t> 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0650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41413" y="1380226"/>
            <a:ext cx="8268918" cy="4410975"/>
          </a:xfrm>
        </p:spPr>
        <p:txBody>
          <a:bodyPr/>
          <a:lstStyle/>
          <a:p>
            <a:pPr marL="0" indent="0">
              <a:buNone/>
            </a:pPr>
            <a:r>
              <a:rPr lang="hr-HR" dirty="0"/>
              <a:t>Učitelji, nastavnici, stručni suradnici i ravnatelji ovim Pravilnikom mogu napredovati u zvanja:</a:t>
            </a:r>
          </a:p>
          <a:p>
            <a:r>
              <a:rPr lang="hr-HR" dirty="0"/>
              <a:t>Mentor</a:t>
            </a:r>
          </a:p>
          <a:p>
            <a:r>
              <a:rPr lang="hr-HR" dirty="0"/>
              <a:t>Savjetnik</a:t>
            </a:r>
          </a:p>
          <a:p>
            <a:r>
              <a:rPr lang="hr-HR" dirty="0"/>
              <a:t>Izvrstan savjetnik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18665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MENTOR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48954" y="1685920"/>
            <a:ext cx="9254339" cy="4238446"/>
          </a:xfrm>
        </p:spPr>
        <p:txBody>
          <a:bodyPr>
            <a:normAutofit/>
          </a:bodyPr>
          <a:lstStyle/>
          <a:p>
            <a:r>
              <a:rPr lang="hr-HR" dirty="0"/>
              <a:t>položen stručni ispit</a:t>
            </a:r>
          </a:p>
          <a:p>
            <a:r>
              <a:rPr lang="hr-HR" dirty="0"/>
              <a:t>najmanje pet godina staža u obavljanju poslova učitelja, nastavnika, odgajatelja, ravnatelja ili stručnog suradnika u školskim ustanovama</a:t>
            </a:r>
          </a:p>
          <a:p>
            <a:r>
              <a:rPr lang="hr-HR" dirty="0"/>
              <a:t>kontinuirani profesionalni razvoj u trajanju od najmanje 100 sati u posljednjih pet godina</a:t>
            </a:r>
          </a:p>
          <a:p>
            <a:r>
              <a:rPr lang="hr-HR" dirty="0"/>
              <a:t>usvojenost ishoda učenja definiranih Okvirom nacionalnog standarda kvalifikacija za učitelje u osnovnim i srednjim školama, a provjerava ih Stručno povjerenstvo uvidom u pedagoški rad</a:t>
            </a:r>
          </a:p>
          <a:p>
            <a:r>
              <a:rPr lang="hr-HR" dirty="0"/>
              <a:t>Najmanje 20 bodova prikupljenih iz minimalno 3 kategorije, među kojima je obavezna kategorija „Unaprjeđivanje rada škole”, članak 8. Pravilnika</a:t>
            </a:r>
          </a:p>
          <a:p>
            <a:pPr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58981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175776"/>
          </a:xfrm>
        </p:spPr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SAVJETNIK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832" y="1517243"/>
            <a:ext cx="8872599" cy="4891177"/>
          </a:xfrm>
        </p:spPr>
        <p:txBody>
          <a:bodyPr>
            <a:normAutofit/>
          </a:bodyPr>
          <a:lstStyle/>
          <a:p>
            <a:r>
              <a:rPr lang="hr-HR" dirty="0"/>
              <a:t>položen stručni ispit</a:t>
            </a:r>
          </a:p>
          <a:p>
            <a:r>
              <a:rPr lang="hr-HR" dirty="0"/>
              <a:t>najmanje 10 godina rada u obavljanju poslova, učitelja, nastavnika odgajatelja, ravnatelja ili stručnog suradnika u školskim ustanovama</a:t>
            </a:r>
          </a:p>
          <a:p>
            <a:r>
              <a:rPr lang="hr-HR" dirty="0"/>
              <a:t>kontinuirani profesionalni razvoj u trajanju od najmanje 150 sati u posljednjih pet godina</a:t>
            </a:r>
          </a:p>
          <a:p>
            <a:r>
              <a:rPr lang="hr-HR" dirty="0"/>
              <a:t>najmanje pet godina provedenih u zvanju mentora</a:t>
            </a:r>
          </a:p>
          <a:p>
            <a:r>
              <a:rPr lang="hr-HR" dirty="0"/>
              <a:t>izvršene sve obveze uz zvanje propisane ovim Pravilnikom</a:t>
            </a:r>
          </a:p>
          <a:p>
            <a:r>
              <a:rPr lang="hr-HR" dirty="0"/>
              <a:t>usvojenost ishoda učenja definiranih Okvirom nacionalnog standarda kvalifikacija za učitelje u osnovnim i srednjim školama, a provjerava ih Stručno povjerenstvo uvidom u pedagoški rad</a:t>
            </a:r>
          </a:p>
          <a:p>
            <a:r>
              <a:rPr lang="hr-HR" dirty="0"/>
              <a:t>najmanje 40 bodova prikupljenih iz minimalno 4 kategorije, među kojima je obavezna kategorija „Unaprjeđivanje rada škole”, članak 8. Pravilnika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1242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>
                <a:solidFill>
                  <a:srgbClr val="FF0000"/>
                </a:solidFill>
              </a:rPr>
              <a:t>IZVRSTAN SAVJETNIK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/>
              <a:t>položen stručni ispit</a:t>
            </a:r>
          </a:p>
          <a:p>
            <a:r>
              <a:rPr lang="hr-HR" dirty="0"/>
              <a:t>najmanje 15 godina rada u obavljanju poslova, učitelja, nastavnika odgajatelja, ravnatelja ili stručnog suradnika u školskim ustanovama</a:t>
            </a:r>
          </a:p>
          <a:p>
            <a:r>
              <a:rPr lang="hr-HR" dirty="0"/>
              <a:t>kontinuirani profesionalni razvoj u trajanju od najmanje 200 sati u posljednjih pet godina</a:t>
            </a:r>
          </a:p>
          <a:p>
            <a:r>
              <a:rPr lang="hr-HR" dirty="0"/>
              <a:t>najmanje pet godina provedenih u zvanju savjetnika</a:t>
            </a:r>
          </a:p>
          <a:p>
            <a:r>
              <a:rPr lang="hr-HR" dirty="0"/>
              <a:t>izvršene sve obveze uz zvanje propisane ovim Pravilnikom</a:t>
            </a:r>
          </a:p>
          <a:p>
            <a:r>
              <a:rPr lang="hr-HR" dirty="0"/>
              <a:t>usvojenost ishoda učenja definiranih Okvirom nacionalnog standarda kvalifikacija za učitelje u osnovnim i srednjim školama, a provjerava ih Stručno povjerenstvo uvidom u pedagoški rad</a:t>
            </a:r>
          </a:p>
          <a:p>
            <a:r>
              <a:rPr lang="hr-HR" dirty="0"/>
              <a:t>najmanje 60 bodova prikupljenih iz minimalno  </a:t>
            </a:r>
            <a:r>
              <a:rPr lang="en-US" dirty="0"/>
              <a:t>5 </a:t>
            </a:r>
            <a:r>
              <a:rPr lang="hr-HR" dirty="0" err="1"/>
              <a:t>kategorij</a:t>
            </a:r>
            <a:r>
              <a:rPr lang="en-US" dirty="0"/>
              <a:t>a</a:t>
            </a:r>
            <a:r>
              <a:rPr lang="hr-HR" dirty="0"/>
              <a:t>, među kojima je obavezna kategorija „Unaprjeđivanje rada škole” i „Unaprjeđivanje sustava obrazovanja”, članak 8. Pravilnika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3017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Obnavljanje napredovanja u zvanje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Odgojno-obrazovnom radniku imenovanom u zvanje koji Agenciji podnese zahtjev za obnavljanje napredovanja u izabrano zvanje, zahtjev za obnavljanje napredovanja za niže odnosno više zvanje, najkasnije 120 dana prije isteka vremena na koje je izabran u zvanje</a:t>
            </a:r>
          </a:p>
          <a:p>
            <a:pPr marL="0" indent="0">
              <a:buNone/>
            </a:pPr>
            <a:r>
              <a:rPr lang="hr-HR" dirty="0">
                <a:solidFill>
                  <a:srgbClr val="FF0000"/>
                </a:solidFill>
              </a:rPr>
              <a:t>ODGOJNO-OBRAZOVNI DJELATNIK POKREĆE </a:t>
            </a:r>
            <a:r>
              <a:rPr lang="hr-HR">
                <a:solidFill>
                  <a:srgbClr val="FF0000"/>
                </a:solidFill>
              </a:rPr>
              <a:t>SAM</a:t>
            </a:r>
            <a:r>
              <a:rPr lang="hr-HR" smtClean="0">
                <a:solidFill>
                  <a:srgbClr val="FF0000"/>
                </a:solidFill>
              </a:rPr>
              <a:t>!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512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Kriterij vrednovanja stručno-pedagoškog rada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hlinkClick r:id="rId2"/>
              </a:rPr>
              <a:t>https://www.azoo.hr/index.php?view=article&amp;id=7436&amp;naziv=pravilnik-o-napredovanju-ucitelja-nastavnika-strucnih-suradnika-i-ravnatelja-u-osnovnim-i-srednjim-skolama-i-ucenickim-domovima-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93687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Obveze odgojno-obrazovnih radnika vezane uz napredovanje</a:t>
            </a:r>
          </a:p>
        </p:txBody>
      </p:sp>
    </p:spTree>
    <p:extLst>
      <p:ext uri="{BB962C8B-B14F-4D97-AF65-F5344CB8AC3E}">
        <p14:creationId xmlns:p14="http://schemas.microsoft.com/office/powerpoint/2010/main" val="212721873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3774</TotalTime>
  <Words>1588</Words>
  <Application>Microsoft Office PowerPoint</Application>
  <PresentationFormat>Široki zaslon</PresentationFormat>
  <Paragraphs>117</Paragraphs>
  <Slides>26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Faseta</vt:lpstr>
      <vt:lpstr>                                                              Pravilnik- radionica o napredovanju učitelja, nastavnika, stručnih suradnika i ravnatelja u osnovnim i srednjim školama</vt:lpstr>
      <vt:lpstr>PowerPointova prezentacija</vt:lpstr>
      <vt:lpstr>PowerPointova prezentacija</vt:lpstr>
      <vt:lpstr>MENTOR</vt:lpstr>
      <vt:lpstr>SAVJETNIK</vt:lpstr>
      <vt:lpstr>IZVRSTAN SAVJETNIK</vt:lpstr>
      <vt:lpstr>Obnavljanje napredovanja u zvanje</vt:lpstr>
      <vt:lpstr>Kriterij vrednovanja stručno-pedagoškog rada</vt:lpstr>
      <vt:lpstr>Obveze odgojno-obrazovnih radnika vezane uz napredovanje</vt:lpstr>
      <vt:lpstr>Odgojno-obrazovni radnik koji je napredovao u zvanje MENTORA dužan je:</vt:lpstr>
      <vt:lpstr>Odgojno-obrazovni radnik koji je napredovao u zvanje SAVJETNIKA  dužan je:</vt:lpstr>
      <vt:lpstr>Odgojno-obrazovni radnik koji je napredovao u zvanje IZVRSNOG SAVJETNIKA dužan je:</vt:lpstr>
      <vt:lpstr>POVJERENSTVO ZA NAPREDOVANJE</vt:lpstr>
      <vt:lpstr>Uvid u stručno-pedagoški rad obuhvaća</vt:lpstr>
      <vt:lpstr>Link na OKVIR NACIONALNOG STANDARDA KVALIFIKACIJA ZA UČITELJE U OSNOVNIM  SREDNJIM ŠKOLAMA </vt:lpstr>
      <vt:lpstr>Koraci u proceduri napredovanja</vt:lpstr>
      <vt:lpstr>Novi obrazac zahtjeva za napredovanje odgojno-obrazovnih radnika </vt:lpstr>
      <vt:lpstr>Preporuka za e-portfolio koristiti se oblakom za pohranu OneDrive koji je besplatno dostupan svim odgojno-obrazovnim radnicima s AAI@EduHr elektroničkim identitetom na platformi Office365. Predlažemo u mapu s imenom i prezimenom staviti dokument Procjena uvjeta izvrsnosti. </vt:lpstr>
      <vt:lpstr>Dokumentaciju o općim uvjetima i izvršenosti obveza kandidati postavljaju u mapu Opći uvjeti. Potvrde kojima se dokazuje izvršenost obveza prema članku 21.,22.,23. Pravilnika prilažu se na sljedeći način: </vt:lpstr>
      <vt:lpstr>Najčešća pitanja</vt:lpstr>
      <vt:lpstr>Pitanja</vt:lpstr>
      <vt:lpstr>Pitanja</vt:lpstr>
      <vt:lpstr>Pitanja</vt:lpstr>
      <vt:lpstr>Pitanja</vt:lpstr>
      <vt:lpstr>ZAHVALJUJEMO NA PAŽNJI</vt:lpstr>
      <vt:lpstr>Literatura: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Pravilnik o napredovanju učitelja, nastavnika, stručnih suradnika i ravnatelja u osnovnim i srednjim školama</dc:title>
  <dc:creator>Korisnik</dc:creator>
  <cp:lastModifiedBy>Korisnik</cp:lastModifiedBy>
  <cp:revision>35</cp:revision>
  <dcterms:created xsi:type="dcterms:W3CDTF">2020-11-14T08:29:49Z</dcterms:created>
  <dcterms:modified xsi:type="dcterms:W3CDTF">2020-12-13T16:35:52Z</dcterms:modified>
</cp:coreProperties>
</file>