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5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46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49820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7899120" y="184572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109728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49820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7899120" y="3947040"/>
            <a:ext cx="323856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1097280" y="286560"/>
            <a:ext cx="10058040" cy="67248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hr-HR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40230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6251400" y="394704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109728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6251400" y="1845720"/>
            <a:ext cx="49082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1097280" y="3947040"/>
            <a:ext cx="10058040" cy="191880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1e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3240" y="6400800"/>
            <a:ext cx="12188520" cy="4568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6334200"/>
            <a:ext cx="12188520" cy="63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PlaceHolder 6"/>
          <p:cNvSpPr>
            <a:spLocks noGrp="1"/>
          </p:cNvSpPr>
          <p:nvPr>
            <p:ph type="title"/>
          </p:nvPr>
        </p:nvSpPr>
        <p:spPr>
          <a:xfrm>
            <a:off x="1097280" y="758880"/>
            <a:ext cx="10058040" cy="3565800"/>
          </a:xfrm>
          <a:prstGeom prst="rect">
            <a:avLst/>
          </a:prstGeom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0" lang="en-US" sz="8000" spc="-52" strike="noStrike">
                <a:solidFill>
                  <a:srgbClr val="262626"/>
                </a:solidFill>
                <a:latin typeface="Calibri Light"/>
              </a:rPr>
              <a:t>Kliknite da biste uredili stil naslova matrice</a:t>
            </a:r>
            <a:endParaRPr b="0" lang="en-US" sz="8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B6BDE968-5103-486B-BE1A-45A1A1664408}" type="datetime">
              <a:rPr b="0" lang="hr-HR" sz="900" spc="-1" strike="noStrike">
                <a:solidFill>
                  <a:srgbClr val="ffffff"/>
                </a:solidFill>
                <a:latin typeface="Calibri"/>
              </a:rPr>
              <a:t>23.12.21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14A1781-B60D-4FF9-B192-1F41901A0C4D}" type="slidenum">
              <a:rPr b="0" lang="hr-HR" sz="105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hr-HR" sz="1050" spc="-1" strike="noStrike">
              <a:latin typeface="Times New Roman"/>
            </a:endParaRPr>
          </a:p>
        </p:txBody>
      </p:sp>
      <p:sp>
        <p:nvSpPr>
          <p:cNvPr id="9" name="Line 10"/>
          <p:cNvSpPr/>
          <p:nvPr/>
        </p:nvSpPr>
        <p:spPr>
          <a:xfrm>
            <a:off x="1207440" y="4343400"/>
            <a:ext cx="987552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0" name="PlaceHolder 11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Kliknite za uređivanje oblika teksta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Druga razina konture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Treća razina konture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Četvrta razina kontura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Peta razina kontura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Šesta razina kontura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Sedma razina konture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1e1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0" y="6400800"/>
            <a:ext cx="12191760" cy="45684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2"/>
          <p:cNvSpPr/>
          <p:nvPr/>
        </p:nvSpPr>
        <p:spPr>
          <a:xfrm>
            <a:off x="0" y="6334200"/>
            <a:ext cx="12191760" cy="66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3"/>
          <p:cNvSpPr/>
          <p:nvPr/>
        </p:nvSpPr>
        <p:spPr>
          <a:xfrm>
            <a:off x="1193400" y="1737720"/>
            <a:ext cx="9966960" cy="0"/>
          </a:xfrm>
          <a:prstGeom prst="line">
            <a:avLst/>
          </a:prstGeom>
          <a:ln w="6480">
            <a:solidFill>
              <a:schemeClr val="tx1">
                <a:lumMod val="50000"/>
                <a:lumOff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PlaceHolder 4"/>
          <p:cNvSpPr>
            <a:spLocks noGrp="1"/>
          </p:cNvSpPr>
          <p:nvPr>
            <p:ph type="title"/>
          </p:nvPr>
        </p:nvSpPr>
        <p:spPr>
          <a:xfrm>
            <a:off x="1097280" y="286560"/>
            <a:ext cx="10058040" cy="1450440"/>
          </a:xfrm>
          <a:prstGeom prst="rect">
            <a:avLst/>
          </a:prstGeom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0" lang="en-US" sz="4800" spc="-52" strike="noStrike">
                <a:solidFill>
                  <a:srgbClr val="404040"/>
                </a:solidFill>
                <a:latin typeface="Calibri Light"/>
              </a:rPr>
              <a:t>Kliknite da biste uredili stil naslova matrice</a:t>
            </a:r>
            <a:endParaRPr b="0" lang="en-US" sz="4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5"/>
          <p:cNvSpPr>
            <a:spLocks noGrp="1"/>
          </p:cNvSpPr>
          <p:nvPr>
            <p:ph type="body"/>
          </p:nvPr>
        </p:nvSpPr>
        <p:spPr>
          <a:xfrm>
            <a:off x="1097280" y="1845720"/>
            <a:ext cx="10058040" cy="4023000"/>
          </a:xfrm>
          <a:prstGeom prst="rect">
            <a:avLst/>
          </a:prstGeom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Uredite stilove teksta matrice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Calibri"/>
              <a:buChar char="◦"/>
            </a:pPr>
            <a:r>
              <a:rPr b="0" lang="en-US" sz="1800" spc="-1" strike="noStrike">
                <a:solidFill>
                  <a:srgbClr val="404040"/>
                </a:solidFill>
                <a:latin typeface="Calibri"/>
              </a:rPr>
              <a:t>Druga razina</a:t>
            </a:r>
            <a:endParaRPr b="0" lang="en-US" sz="1800" spc="-1" strike="noStrike">
              <a:solidFill>
                <a:srgbClr val="404040"/>
              </a:solidFill>
              <a:latin typeface="Calibri"/>
            </a:endParaRPr>
          </a:p>
          <a:p>
            <a:pPr lvl="2" marL="56700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Treća razina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3" marL="74988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Četvrta razina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  <a:p>
            <a:pPr lvl="4" marL="93276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Calibri"/>
              <a:buChar char="◦"/>
            </a:pPr>
            <a:r>
              <a:rPr b="0" lang="en-US" sz="1400" spc="-1" strike="noStrike">
                <a:solidFill>
                  <a:srgbClr val="404040"/>
                </a:solidFill>
                <a:latin typeface="Calibri"/>
              </a:rPr>
              <a:t>Peta razina</a:t>
            </a:r>
            <a:endParaRPr b="0" lang="en-US" sz="14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52" name="PlaceHolder 6"/>
          <p:cNvSpPr>
            <a:spLocks noGrp="1"/>
          </p:cNvSpPr>
          <p:nvPr>
            <p:ph type="dt"/>
          </p:nvPr>
        </p:nvSpPr>
        <p:spPr>
          <a:xfrm>
            <a:off x="1097280" y="6459840"/>
            <a:ext cx="24717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02BBA7C9-797E-4941-9791-D967C6A9A85D}" type="datetime">
              <a:rPr b="0" lang="hr-HR" sz="900" spc="-1" strike="noStrike">
                <a:solidFill>
                  <a:srgbClr val="ffffff"/>
                </a:solidFill>
                <a:latin typeface="Calibri"/>
              </a:rPr>
              <a:t>23.12.21</a:t>
            </a:fld>
            <a:endParaRPr b="0" lang="hr-HR" sz="900" spc="-1" strike="noStrike">
              <a:latin typeface="Times New Roman"/>
            </a:endParaRPr>
          </a:p>
        </p:txBody>
      </p:sp>
      <p:sp>
        <p:nvSpPr>
          <p:cNvPr id="53" name="PlaceHolder 7"/>
          <p:cNvSpPr>
            <a:spLocks noGrp="1"/>
          </p:cNvSpPr>
          <p:nvPr>
            <p:ph type="ftr"/>
          </p:nvPr>
        </p:nvSpPr>
        <p:spPr>
          <a:xfrm>
            <a:off x="3686040" y="6459840"/>
            <a:ext cx="482256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hr-HR" sz="2400" spc="-1" strike="noStrike">
              <a:latin typeface="Times New Roman"/>
            </a:endParaRPr>
          </a:p>
        </p:txBody>
      </p:sp>
      <p:sp>
        <p:nvSpPr>
          <p:cNvPr id="54" name="PlaceHolder 8"/>
          <p:cNvSpPr>
            <a:spLocks noGrp="1"/>
          </p:cNvSpPr>
          <p:nvPr>
            <p:ph type="sldNum"/>
          </p:nvPr>
        </p:nvSpPr>
        <p:spPr>
          <a:xfrm>
            <a:off x="9900360" y="6459840"/>
            <a:ext cx="13118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101C527-0E0E-4470-AE2F-1AFFD7816F66}" type="slidenum">
              <a:rPr b="0" lang="hr-HR" sz="1050" spc="-1" strike="noStrike">
                <a:solidFill>
                  <a:srgbClr val="ffffff"/>
                </a:solidFill>
                <a:latin typeface="Calibri"/>
              </a:rPr>
              <a:t>&lt;number&gt;</a:t>
            </a:fld>
            <a:endParaRPr b="0" lang="hr-HR" sz="105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839960" y="1025640"/>
            <a:ext cx="9000360" cy="203940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ctr">
              <a:lnSpc>
                <a:spcPct val="85000"/>
              </a:lnSpc>
            </a:pPr>
            <a:r>
              <a:rPr b="0" lang="en-US" sz="5400" spc="-52" strike="noStrike">
                <a:solidFill>
                  <a:srgbClr val="262626"/>
                </a:solidFill>
                <a:latin typeface="Calibri Light"/>
              </a:rPr>
              <a:t> </a:t>
            </a:r>
            <a:r>
              <a:rPr b="0" lang="en-US" sz="5400" spc="-52" strike="noStrike">
                <a:solidFill>
                  <a:srgbClr val="262626"/>
                </a:solidFill>
                <a:latin typeface="Calibri Light"/>
              </a:rPr>
              <a:t>Individualizirani kurikulum prema novim smjernicama</a:t>
            </a:r>
            <a:endParaRPr b="0" lang="en-US" sz="5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591120" y="3934440"/>
            <a:ext cx="10524240" cy="203940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b="0" lang="hr-HR" sz="2400" spc="199" strike="noStrike" cap="all">
                <a:solidFill>
                  <a:srgbClr val="514949"/>
                </a:solidFill>
                <a:latin typeface="Calibri Light"/>
              </a:rPr>
              <a:t>17. 12. 2021.</a:t>
            </a:r>
            <a:endParaRPr b="0" lang="hr-HR" sz="24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Shape 1"/>
          <p:cNvSpPr txBox="1"/>
          <p:nvPr/>
        </p:nvSpPr>
        <p:spPr>
          <a:xfrm>
            <a:off x="651960" y="-46188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800" spc="-52" strike="noStrike">
                <a:solidFill>
                  <a:srgbClr val="404040"/>
                </a:solidFill>
                <a:latin typeface="Calibri Light"/>
              </a:rPr>
              <a:t>Obrazac za inicijalnu procjenu: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TextShape 2"/>
          <p:cNvSpPr txBox="1"/>
          <p:nvPr/>
        </p:nvSpPr>
        <p:spPr>
          <a:xfrm>
            <a:off x="651960" y="136080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- Poseban prilog 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Shape 1"/>
          <p:cNvSpPr txBox="1"/>
          <p:nvPr/>
        </p:nvSpPr>
        <p:spPr>
          <a:xfrm>
            <a:off x="1097280" y="74772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3200" spc="-52" strike="noStrike">
                <a:solidFill>
                  <a:srgbClr val="404040"/>
                </a:solidFill>
                <a:latin typeface="Calibri Light"/>
              </a:rPr>
              <a:t>Plan podrške:</a:t>
            </a:r>
            <a:br/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odrediti obrazovne ishode (Što želimo da dijete zna, razumije i može učiniti?)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postaviti aktivnosti (Kojim ćemo aktivnostima ostvariti postavljene obrazovne ishode?)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izabrati didaktičko-metodičke postupke (koje metode, sredstva, oblike rada i postupke ćemo koristiti?)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620280" y="-52488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800" spc="-52" strike="noStrike">
                <a:solidFill>
                  <a:srgbClr val="404040"/>
                </a:solidFill>
                <a:latin typeface="Calibri Light"/>
              </a:rPr>
              <a:t>Obrazac za izradu IK-a: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Rezervirano mjesto sadržaja 3" descr=""/>
          <p:cNvPicPr/>
          <p:nvPr/>
        </p:nvPicPr>
        <p:blipFill>
          <a:blip r:embed="rId1"/>
          <a:srcRect l="32254" t="19339" r="33216" b="8736"/>
          <a:stretch/>
        </p:blipFill>
        <p:spPr>
          <a:xfrm>
            <a:off x="4118760" y="0"/>
            <a:ext cx="58536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612360" y="816120"/>
            <a:ext cx="5374800" cy="86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800" spc="-52" strike="noStrike">
                <a:solidFill>
                  <a:srgbClr val="404040"/>
                </a:solidFill>
                <a:latin typeface="Calibri Light"/>
              </a:rPr>
              <a:t>Obrazac za izradu IK-a:</a:t>
            </a:r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7" name="Slika 3" descr=""/>
          <p:cNvPicPr/>
          <p:nvPr/>
        </p:nvPicPr>
        <p:blipFill>
          <a:blip r:embed="rId1"/>
          <a:srcRect l="33199" t="15420" r="33676" b="5044"/>
          <a:stretch/>
        </p:blipFill>
        <p:spPr>
          <a:xfrm>
            <a:off x="4154040" y="0"/>
            <a:ext cx="613980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1066680" y="66024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800" spc="-52" strike="noStrike">
                <a:solidFill>
                  <a:srgbClr val="404040"/>
                </a:solidFill>
                <a:latin typeface="Calibri Light"/>
              </a:rPr>
              <a:t>Devet načina prilagodbe u radu</a:t>
            </a:r>
            <a:br/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890640" y="195696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količine (npr. manji broj rečenica u diktatu; ne cijela lektira već odabrani ulomci)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vremena 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stupnja pomoći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prezentacije sadržaja (npr. glasovne snimke, čitanje sadržaja)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težine (npr. ponuditi nekoliko odgovora, jednostavniji rječnik)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načina iskazivanja znanja (npr. samo pismeni, samo usmeno)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stupnja sudjelovanja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zamjenski cilj (npr. umjesto čitanja lektire, gleda film)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zamjenski kurikulum (različite upute i materijali kojima se udovoljava učenikovim individualnim ciljevima)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extShape 1"/>
          <p:cNvSpPr txBox="1"/>
          <p:nvPr/>
        </p:nvSpPr>
        <p:spPr>
          <a:xfrm>
            <a:off x="1066680" y="20700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400" spc="-52" strike="noStrike">
                <a:solidFill>
                  <a:srgbClr val="404040"/>
                </a:solidFill>
                <a:latin typeface="Calibri Light"/>
              </a:rPr>
              <a:t>Koristiti (kad god je moguće):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TextShape 2"/>
          <p:cNvSpPr txBox="1"/>
          <p:nvPr/>
        </p:nvSpPr>
        <p:spPr>
          <a:xfrm>
            <a:off x="1066680" y="1885320"/>
            <a:ext cx="10202400" cy="429228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 fontScale="73000"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konkretan materijal, predmete, modele, realne situacije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povezivanje sa svakodnevnim životom i aktualnim zbivanjima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povezivanje s iskustvima učenika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smanjiti broj zadataka, teksta, definicija, pojmova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sažeti predviđene tekstove (npr. samo određeni dijelovi lektire)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prezentirati samo ključne, bitne pojmove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podijeliti zadatke na više manjih cjelina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raspodijeliti zadatke po težini (lakši – teži – lakši) --&gt; MOTIVACIJA!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ponuditi nekoliko odgovora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rješavanje zadataka nadopunjavanjem 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izbjegavati zadatke tipa "opiši, zaključi.."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300" spc="-1" strike="noStrike">
                <a:solidFill>
                  <a:srgbClr val="404040"/>
                </a:solidFill>
                <a:latin typeface="Calibri"/>
              </a:rPr>
              <a:t>zamijeniti teže riječi lakšima (npr. korespondencija - dopisivanje)</a:t>
            </a: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3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extShape 1"/>
          <p:cNvSpPr txBox="1"/>
          <p:nvPr/>
        </p:nvSpPr>
        <p:spPr>
          <a:xfrm>
            <a:off x="1097280" y="66024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800" spc="-52" strike="noStrike">
                <a:solidFill>
                  <a:srgbClr val="404040"/>
                </a:solidFill>
                <a:latin typeface="Calibri Light"/>
              </a:rPr>
              <a:t>Vrednovanje i ocjenjivanje</a:t>
            </a:r>
            <a:br/>
            <a:endParaRPr b="0" lang="en-US" sz="2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češće kraće provjere manjih nastavnih cjelina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odabrati oblik provjere znanja koji najviše odgovara učeniku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pismeno ispitivanje (zadaci nadopunjavanja, uspoređivanja, dvočlanog ili mnogočlanog izbora)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ocjenjivati u usporedbi s inicijalnim predznanjem, a ne s ostatkom razreda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Shape 1"/>
          <p:cNvSpPr txBox="1"/>
          <p:nvPr/>
        </p:nvSpPr>
        <p:spPr>
          <a:xfrm>
            <a:off x="1024200" y="585360"/>
            <a:ext cx="5866560" cy="1499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TextShape 2"/>
          <p:cNvSpPr txBox="1"/>
          <p:nvPr/>
        </p:nvSpPr>
        <p:spPr>
          <a:xfrm>
            <a:off x="8021520" y="585360"/>
            <a:ext cx="3526560" cy="55864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126" name="Slika 4" descr=""/>
          <p:cNvPicPr/>
          <p:nvPr/>
        </p:nvPicPr>
        <p:blipFill>
          <a:blip r:embed="rId1"/>
          <a:srcRect l="20758" t="29304" r="34422" b="20315"/>
          <a:stretch/>
        </p:blipFill>
        <p:spPr>
          <a:xfrm>
            <a:off x="549720" y="33480"/>
            <a:ext cx="11091960" cy="623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3633840" y="11779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800" spc="-1" strike="noStrike">
                <a:solidFill>
                  <a:srgbClr val="404040"/>
                </a:solidFill>
                <a:latin typeface="Calibri"/>
              </a:rPr>
              <a:t>Hvala na pozornosti! </a:t>
            </a:r>
            <a:r>
              <a:rPr b="0" lang="en-US" sz="2800" spc="-1" strike="noStrike">
                <a:solidFill>
                  <a:srgbClr val="404040"/>
                </a:solidFill>
                <a:latin typeface="Wingdings"/>
              </a:rPr>
              <a:t></a:t>
            </a:r>
            <a:r>
              <a:rPr b="0" lang="en-US" sz="2800" spc="-1" strike="noStrike">
                <a:solidFill>
                  <a:srgbClr val="404040"/>
                </a:solidFill>
                <a:latin typeface="Calibri"/>
              </a:rPr>
              <a:t> </a:t>
            </a:r>
            <a:endParaRPr b="0" lang="en-US" sz="28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1024200" y="4911840"/>
            <a:ext cx="6510240" cy="14994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endParaRPr b="0" lang="en-U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1024200" y="643320"/>
            <a:ext cx="6507000" cy="36064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5" name="Slika 4" descr=""/>
          <p:cNvPicPr/>
          <p:nvPr/>
        </p:nvPicPr>
        <p:blipFill>
          <a:blip r:embed="rId1"/>
          <a:srcRect l="21629" t="28530" r="28752" b="20004"/>
          <a:stretch/>
        </p:blipFill>
        <p:spPr>
          <a:xfrm>
            <a:off x="373680" y="0"/>
            <a:ext cx="11288160" cy="63493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Shape 1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izrađen za pojedinog učenika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usmjeren na učenika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· temelji se na sposobnostima (jakim stranama učenika), a tek potom na ograničenjima (slabim stranama učenika)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878760" y="1200600"/>
            <a:ext cx="5247360" cy="419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1" lang="hr-HR" sz="2400" spc="-1" strike="noStrike">
                <a:solidFill>
                  <a:srgbClr val="404040"/>
                </a:solidFill>
                <a:latin typeface="Calibri"/>
              </a:rPr>
              <a:t>Individualizirani kurikulum (IK)</a:t>
            </a:r>
            <a:endParaRPr b="0" lang="hr-H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8021520" y="585360"/>
            <a:ext cx="3526560" cy="5586480"/>
          </a:xfrm>
          <a:prstGeom prst="rect">
            <a:avLst/>
          </a:prstGeom>
          <a:noFill/>
          <a:ln>
            <a:noFill/>
          </a:ln>
        </p:spPr>
        <p:txBody>
          <a:bodyPr lIns="0" rIns="0" anchor="ctr">
            <a:normAutofit/>
          </a:bodyPr>
          <a:p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  <p:pic>
        <p:nvPicPr>
          <p:cNvPr id="99" name="Slika 4" descr=""/>
          <p:cNvPicPr/>
          <p:nvPr/>
        </p:nvPicPr>
        <p:blipFill>
          <a:blip r:embed="rId1"/>
          <a:srcRect l="20278" t="30402" r="31457" b="17988"/>
          <a:stretch/>
        </p:blipFill>
        <p:spPr>
          <a:xfrm>
            <a:off x="643320" y="74520"/>
            <a:ext cx="11018520" cy="61977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1097280" y="7797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3200" spc="-52" strike="noStrike">
                <a:solidFill>
                  <a:srgbClr val="404040"/>
                </a:solidFill>
                <a:latin typeface="Calibri Light"/>
              </a:rPr>
              <a:t>Prednosti IK-a</a:t>
            </a:r>
            <a:br/>
            <a:endParaRPr b="0" lang="en-U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omogućuje napredovanje do razine primjerene učenikovim sposobnostima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uključuje suradnju svih dionika odgojno-obrazovnog procesa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fokusira obrazovne strategije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osigurava bilježenje podataka (važne informacije, eventualne promjene, napredak)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 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1097280" y="28656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400" spc="-52" strike="noStrike">
                <a:solidFill>
                  <a:srgbClr val="404040"/>
                </a:solidFill>
                <a:latin typeface="Calibri Light"/>
              </a:rPr>
              <a:t>Prilagodba: 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TextShape 2"/>
          <p:cNvSpPr txBox="1"/>
          <p:nvPr/>
        </p:nvSpPr>
        <p:spPr>
          <a:xfrm>
            <a:off x="1097280" y="18457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ciljeva i sadržaja te vremena za njihovo postizanje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115000"/>
              </a:lnSpc>
              <a:spcBef>
                <a:spcPts val="1199"/>
              </a:spcBef>
              <a:spcAft>
                <a:spcPts val="10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  <a:ea typeface="Arial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  <a:ea typeface="Arial"/>
              </a:rPr>
              <a:t>metoda, postupaka i oblika rada, strategije učenja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115000"/>
              </a:lnSpc>
              <a:spcBef>
                <a:spcPts val="1199"/>
              </a:spcBef>
              <a:spcAft>
                <a:spcPts val="10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  <a:ea typeface="Arial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  <a:ea typeface="Arial"/>
              </a:rPr>
              <a:t>nastavnih situacija i aktivnosti, resursi i podrška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115000"/>
              </a:lnSpc>
              <a:spcBef>
                <a:spcPts val="1199"/>
              </a:spcBef>
              <a:spcAft>
                <a:spcPts val="10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  <a:ea typeface="Arial"/>
              </a:rPr>
              <a:t> 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  <a:ea typeface="Arial"/>
              </a:rPr>
              <a:t>ocjenjivačkih postupaka i aktivnosti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1118520" y="241200"/>
            <a:ext cx="10431720" cy="1558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400" spc="-52" strike="noStrike">
                <a:solidFill>
                  <a:srgbClr val="404040"/>
                </a:solidFill>
                <a:latin typeface="Calibri Light"/>
              </a:rPr>
              <a:t>Prilagodba ciljeva i sadržaja, vremena za njihovo postizanje</a:t>
            </a:r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TextShape 2"/>
          <p:cNvSpPr txBox="1"/>
          <p:nvPr/>
        </p:nvSpPr>
        <p:spPr>
          <a:xfrm>
            <a:off x="723600" y="199692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 marL="91440" indent="-910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"Opseg nastavnih sadržaja može se umanjiti </a:t>
            </a:r>
            <a:r>
              <a:rPr b="1" lang="en-US" sz="2000" spc="-1" strike="noStrike">
                <a:solidFill>
                  <a:srgbClr val="404040"/>
                </a:solidFill>
                <a:latin typeface="Calibri"/>
              </a:rPr>
              <a:t>do najniže razine usvojenosti obrazovnih postignuća propisanih nastavnim planom i programom/kurikulumom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 za razred u koji je učenik uključen, a iznad razine posebnog programa" (čl. 6., st. 3. Pravilnik o osnovnoškolsko i srednjoškolskom odgoju i obrazovanju učenika s teškoćama u razvoju)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 algn="just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"Prilagodba sadržaja srednjoškolskih programa mora učeniku </a:t>
            </a:r>
            <a:r>
              <a:rPr b="1" lang="en-US" sz="2000" spc="-1" strike="noStrike">
                <a:solidFill>
                  <a:srgbClr val="404040"/>
                </a:solidFill>
                <a:latin typeface="Calibri"/>
              </a:rPr>
              <a:t>omogućiti razinu usvojenosti programa potrebnu za polaganje državne mature i nastavak obrazovanja</a:t>
            </a: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, stjecanje kompetencija potrebnih za pristup tržištu rada uz pridržavanje zahtjeva struke te se izrađuje u suradnji sa stručnjacima agencija nadležnih za odgoj i obrazovanje" (članak 7. Pravilnik o osnovnoškolskom i srednjoškolskom odgoju i obrazovanju učenika s teškoćama u razvoju)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1036440" y="988920"/>
            <a:ext cx="1005804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>
              <a:lnSpc>
                <a:spcPct val="85000"/>
              </a:lnSpc>
            </a:pPr>
            <a:r>
              <a:rPr b="1" lang="en-US" sz="2400" spc="-52" strike="noStrike">
                <a:solidFill>
                  <a:srgbClr val="404040"/>
                </a:solidFill>
                <a:latin typeface="Calibri Light"/>
              </a:rPr>
              <a:t>Koraci u izradi IK-a:</a:t>
            </a:r>
            <a:br/>
            <a:endParaRPr b="0" lang="en-US" sz="2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TextShape 2"/>
          <p:cNvSpPr txBox="1"/>
          <p:nvPr/>
        </p:nvSpPr>
        <p:spPr>
          <a:xfrm>
            <a:off x="1036440" y="206028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Autofit/>
          </a:bodyPr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1. inicijalna procjena (jake strane (znanja, vještine, sposobnosti, interesi), potrebe)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2. plan podrške, vrednovanja i prilagodbi učenja i poučavanja potrebnih učeniku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Calibri"/>
              <a:buChar char=" "/>
            </a:pPr>
            <a:r>
              <a:rPr b="0" lang="en-US" sz="2000" spc="-1" strike="noStrike">
                <a:solidFill>
                  <a:srgbClr val="404040"/>
                </a:solidFill>
                <a:latin typeface="Calibri"/>
              </a:rPr>
              <a:t>3. praćenje, vrednovanje, ocjenjivanje (koji su ostvareni rezultati u odnosu na obrazovne ishode i zadatke)</a:t>
            </a: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20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1057680" y="334080"/>
            <a:ext cx="10830600" cy="1450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p>
            <a:pPr>
              <a:lnSpc>
                <a:spcPct val="85000"/>
              </a:lnSpc>
            </a:pPr>
            <a:r>
              <a:rPr b="1" lang="en-US" sz="2600" spc="-52" strike="noStrike">
                <a:solidFill>
                  <a:srgbClr val="404040"/>
                </a:solidFill>
                <a:latin typeface="Calibri Light"/>
              </a:rPr>
              <a:t>Inicijalna procjena (jake strane – znanja, vještine, sposobnosti, interesi, potrebe)</a:t>
            </a:r>
            <a:endParaRPr b="0" lang="en-US" sz="26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906480" y="1909440"/>
            <a:ext cx="10058040" cy="4023000"/>
          </a:xfrm>
          <a:prstGeom prst="rect">
            <a:avLst/>
          </a:prstGeom>
          <a:noFill/>
          <a:ln>
            <a:noFill/>
          </a:ln>
        </p:spPr>
        <p:txBody>
          <a:bodyPr lIns="0" rIns="0">
            <a:normAutofit/>
          </a:bodyPr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r>
              <a:rPr b="1" lang="en-US" sz="1700" spc="-1" strike="noStrike">
                <a:solidFill>
                  <a:srgbClr val="404040"/>
                </a:solidFill>
                <a:latin typeface="Calibri"/>
              </a:rPr>
              <a:t>Sastavnice inicijalne procjene koju izrađuje učitelj/nastavnik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Sposobnosti i vještine 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komuniciranja (govorenje, slušanje, čitanje, pisanje),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računanja, geometrijskog, prostornog i vremenskog predočavanja,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rukovanja sredstvima za rad,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samostalnog učenja, 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koncentracije,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usmjeravanja i zadržavanja pažnje,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pamćenja,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lvl="1" marL="384120" indent="-182520">
              <a:lnSpc>
                <a:spcPct val="90000"/>
              </a:lnSpc>
              <a:spcBef>
                <a:spcPts val="201"/>
              </a:spcBef>
              <a:spcAft>
                <a:spcPts val="400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rješavanja problema…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Razine ostvarenosti odgojno-obrazovnih ishoda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Posebne odgojno-obrazovne potrebe i oblici podrške (npr. potreba za ljubavlju, pripadanjem) 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 marL="91440" indent="-91080"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  <a:buClr>
                <a:srgbClr val="9dbfbe"/>
              </a:buClr>
              <a:buFont typeface="Arial"/>
              <a:buChar char="•"/>
            </a:pP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 </a:t>
            </a:r>
            <a:r>
              <a:rPr b="0" lang="en-US" sz="1700" spc="-1" strike="noStrike">
                <a:solidFill>
                  <a:srgbClr val="404040"/>
                </a:solidFill>
                <a:latin typeface="Calibri"/>
              </a:rPr>
              <a:t>Interesi</a:t>
            </a: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199"/>
              </a:spcBef>
              <a:spcAft>
                <a:spcPts val="201"/>
              </a:spcAft>
            </a:pPr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  <a:p>
            <a:endParaRPr b="0" lang="en-US" sz="1700" spc="-1" strike="noStrike">
              <a:solidFill>
                <a:srgbClr val="40404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249</TotalTime>
  <Application>LibreOffice/6.2.5.2$Windows_X86_64 LibreOffice_project/1ec314fa52f458adc18c4f025c545a4e8b22c159</Application>
  <Words>719</Words>
  <Paragraphs>77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2021-10-14T07:01:39Z</dcterms:created>
  <dc:creator>pshg</dc:creator>
  <dc:description/>
  <dc:language>hr-HR</dc:language>
  <cp:lastModifiedBy>Andrea Lach</cp:lastModifiedBy>
  <dcterms:modified xsi:type="dcterms:W3CDTF">2021-12-16T20:42:23Z</dcterms:modified>
  <cp:revision>16</cp:revision>
  <dc:subject/>
  <dc:title>Sjednica Razrednog vijeća 1. A razreda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Široki zaslon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18</vt:i4>
  </property>
</Properties>
</file>