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7" r:id="rId8"/>
    <p:sldId id="266" r:id="rId9"/>
    <p:sldId id="260" r:id="rId10"/>
    <p:sldId id="261" r:id="rId11"/>
    <p:sldId id="262" r:id="rId12"/>
    <p:sldId id="268" r:id="rId13"/>
    <p:sldId id="26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5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0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3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bilnost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teacheracademy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S4OjLSas4" TargetMode="External"/><Relationship Id="rId2" Type="http://schemas.openxmlformats.org/officeDocument/2006/relationships/hyperlink" Target="https://www.youtube.com/watch?v=H7LHsL0iB_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zobot.com/creator-of-the-month-ms-ligouris-murder-mystery-storie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duino.cc/" TargetMode="External"/><Relationship Id="rId4" Type="http://schemas.openxmlformats.org/officeDocument/2006/relationships/hyperlink" Target="https://ozobo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ameducation.ca/communitystudio.html#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tsintegration.com/" TargetMode="External"/><Relationship Id="rId5" Type="http://schemas.openxmlformats.org/officeDocument/2006/relationships/hyperlink" Target="http://www.artsednj.org/wp-content/uploads/artsintegrationWorkbook2018-1.pdf" TargetMode="External"/><Relationship Id="rId4" Type="http://schemas.openxmlformats.org/officeDocument/2006/relationships/hyperlink" Target="https://www.pinterest.com/search/pins/?q=math%20steam%20project&amp;rs=typ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Song-Maker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nkercad.com/classrooms-resourc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lanote.com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1C9781-1BFB-4400-A1AC-1BEAE672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32CAD-5F08-4EE4-B80D-A9E62A650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469AA9-941E-F420-60D1-40F4A592F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552" y="1371599"/>
            <a:ext cx="5020236" cy="236042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2"/>
                </a:solidFill>
              </a:rPr>
              <a:t>ERASMUS+</a:t>
            </a:r>
            <a:br>
              <a:rPr lang="hr-HR" dirty="0">
                <a:solidFill>
                  <a:schemeClr val="bg2"/>
                </a:solidFill>
              </a:rPr>
            </a:br>
            <a:r>
              <a:rPr lang="hr-HR" dirty="0" err="1">
                <a:solidFill>
                  <a:schemeClr val="bg2"/>
                </a:solidFill>
              </a:rPr>
              <a:t>From</a:t>
            </a:r>
            <a:r>
              <a:rPr lang="hr-HR" dirty="0">
                <a:solidFill>
                  <a:schemeClr val="bg2"/>
                </a:solidFill>
              </a:rPr>
              <a:t> STEM to STEAM </a:t>
            </a:r>
            <a:r>
              <a:rPr lang="hr-HR" dirty="0" err="1">
                <a:solidFill>
                  <a:schemeClr val="bg2"/>
                </a:solidFill>
              </a:rPr>
              <a:t>education</a:t>
            </a:r>
            <a:r>
              <a:rPr lang="hr-HR" dirty="0">
                <a:solidFill>
                  <a:schemeClr val="bg2"/>
                </a:solidFill>
              </a:rPr>
              <a:t>: A NEW LEARNINGAPPROACH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4F52D1-B770-66AC-C614-87D7A429C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5410200" cy="137160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Barcelona 20. – 25. ožujka 2023.</a:t>
            </a:r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537E3E1D-BF67-E949-4F0B-E4C37DB39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55" r="7936" b="-1"/>
          <a:stretch/>
        </p:blipFill>
        <p:spPr>
          <a:xfrm>
            <a:off x="8153401" y="10"/>
            <a:ext cx="40386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B5A736-2003-4782-9507-010DCE57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/>
            <a:r>
              <a:rPr lang="hr-HR" dirty="0">
                <a:solidFill>
                  <a:schemeClr val="bg2"/>
                </a:solidFill>
              </a:rPr>
              <a:t>Savjeti za uvođenje </a:t>
            </a:r>
            <a:r>
              <a:rPr lang="hr-HR" dirty="0" err="1">
                <a:solidFill>
                  <a:schemeClr val="bg2"/>
                </a:solidFill>
              </a:rPr>
              <a:t>steama</a:t>
            </a:r>
            <a:r>
              <a:rPr lang="hr-HR" dirty="0">
                <a:solidFill>
                  <a:schemeClr val="bg2"/>
                </a:solidFill>
              </a:rPr>
              <a:t> u učionicu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18BBB0-1E2B-16B8-B246-796B6428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963" y="1270591"/>
            <a:ext cx="5631357" cy="4364666"/>
          </a:xfrm>
        </p:spPr>
        <p:txBody>
          <a:bodyPr anchor="ctr">
            <a:normAutofit/>
          </a:bodyPr>
          <a:lstStyle/>
          <a:p>
            <a:r>
              <a:rPr lang="hr-HR" sz="2000" dirty="0"/>
              <a:t>Izgradite projekt oko stvarnih problema koje treba riješiti: učenici se angažiraju oko projekata baziranih na onome što će pomoći svijetu, zajednici, školi….</a:t>
            </a:r>
          </a:p>
          <a:p>
            <a:r>
              <a:rPr lang="hr-HR" sz="2000" dirty="0"/>
              <a:t>Ukoliko u školi postoji mjesto koje nesmetano možete koristiti samo za potrebe projekta iskoristite tu mogućnost</a:t>
            </a:r>
          </a:p>
          <a:p>
            <a:r>
              <a:rPr lang="hr-HR" sz="2000" dirty="0"/>
              <a:t>Prigrlite mogućnost neuspjeha: moguće je da nećete ostvariti sve ciljeve, ali naučite učenike da iz toga stvaraju nove ideje i rješenja</a:t>
            </a:r>
          </a:p>
        </p:txBody>
      </p:sp>
    </p:spTree>
    <p:extLst>
      <p:ext uri="{BB962C8B-B14F-4D97-AF65-F5344CB8AC3E}">
        <p14:creationId xmlns:p14="http://schemas.microsoft.com/office/powerpoint/2010/main" val="205670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48A417-B082-A43B-F84B-B97E9083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1" y="959278"/>
            <a:ext cx="4724400" cy="992512"/>
          </a:xfrm>
        </p:spPr>
        <p:txBody>
          <a:bodyPr>
            <a:noAutofit/>
          </a:bodyPr>
          <a:lstStyle/>
          <a:p>
            <a:pPr algn="ctr"/>
            <a:r>
              <a:rPr lang="hr-HR" sz="2400" dirty="0"/>
              <a:t>Sedam komponenata integracije umjetnosti</a:t>
            </a:r>
          </a:p>
        </p:txBody>
      </p:sp>
      <p:pic>
        <p:nvPicPr>
          <p:cNvPr id="5" name="Rezervirano mjesto sadržaja 4" descr="Slika na kojoj se prikazuje dijagram&#10;&#10;Opis je automatski generiran">
            <a:extLst>
              <a:ext uri="{FF2B5EF4-FFF2-40B4-BE49-F238E27FC236}">
                <a16:creationId xmlns:a16="http://schemas.microsoft.com/office/drawing/2014/main" id="{788EDE37-D9BA-AAB9-F5FF-89780A9A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D166B2-50DD-8F4E-BEE0-39DC9AC5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1" y="1951790"/>
            <a:ext cx="4543425" cy="4309740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Umjetnost i ostali predmeti uče se i vrednuju u jednakoj mjeri</a:t>
            </a:r>
          </a:p>
          <a:p>
            <a:r>
              <a:rPr lang="hr-HR" dirty="0"/>
              <a:t>Ne forsirajte povezanosti STEM predmeta i umjetnosti, već koristite one koje su vam jasne i prirodne</a:t>
            </a:r>
          </a:p>
          <a:p>
            <a:r>
              <a:rPr lang="hr-HR" dirty="0"/>
              <a:t>Uključite nastavnike umjetnosti u svoj tim</a:t>
            </a:r>
          </a:p>
          <a:p>
            <a:r>
              <a:rPr lang="hr-HR" dirty="0"/>
              <a:t> Integracija umjetnosti zahtijeva trajno profesionalno učenje i mogućnost </a:t>
            </a:r>
            <a:r>
              <a:rPr lang="hr-HR" dirty="0" err="1"/>
              <a:t>međupredmetne</a:t>
            </a:r>
            <a:r>
              <a:rPr lang="hr-HR" dirty="0"/>
              <a:t> interakcije</a:t>
            </a:r>
          </a:p>
          <a:p>
            <a:r>
              <a:rPr lang="hr-HR" dirty="0"/>
              <a:t>Kolaboracije i partnerstva: Pokušajte uključiti umjetnike, dizajnere, umjetničke organizacije….</a:t>
            </a:r>
          </a:p>
          <a:p>
            <a:r>
              <a:rPr lang="hr-HR" dirty="0"/>
              <a:t>Zajedno s nastavnicima umjetnosti kreirajte </a:t>
            </a:r>
            <a:r>
              <a:rPr lang="hr-HR" dirty="0" err="1"/>
              <a:t>kurikulumske</a:t>
            </a:r>
            <a:r>
              <a:rPr lang="hr-HR" dirty="0"/>
              <a:t> sadržaje, lekcije i integrirano održavajte satove</a:t>
            </a:r>
          </a:p>
          <a:p>
            <a:r>
              <a:rPr lang="hr-HR" dirty="0"/>
              <a:t>Uzmite  si  dovoljno vremena za planiranje, rad s učenicima, istraživanje i budite strpljivi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5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48A417-B082-A43B-F84B-B97E9083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1" y="959278"/>
            <a:ext cx="4724400" cy="992512"/>
          </a:xfrm>
        </p:spPr>
        <p:txBody>
          <a:bodyPr>
            <a:noAutofit/>
          </a:bodyPr>
          <a:lstStyle/>
          <a:p>
            <a:pPr algn="ctr"/>
            <a:r>
              <a:rPr lang="hr-HR" sz="2400" dirty="0"/>
              <a:t>Kada? Koliko vremena nam treba?</a:t>
            </a:r>
          </a:p>
        </p:txBody>
      </p:sp>
      <p:pic>
        <p:nvPicPr>
          <p:cNvPr id="5" name="Rezervirano mjesto sadržaja 4" descr="Slika na kojoj se prikazuje dijagram&#10;&#10;Opis je automatski generiran">
            <a:extLst>
              <a:ext uri="{FF2B5EF4-FFF2-40B4-BE49-F238E27FC236}">
                <a16:creationId xmlns:a16="http://schemas.microsoft.com/office/drawing/2014/main" id="{788EDE37-D9BA-AAB9-F5FF-89780A9A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D166B2-50DD-8F4E-BEE0-39DC9AC5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1" y="1951790"/>
            <a:ext cx="4543425" cy="4309740"/>
          </a:xfrm>
        </p:spPr>
        <p:txBody>
          <a:bodyPr>
            <a:normAutofit/>
          </a:bodyPr>
          <a:lstStyle/>
          <a:p>
            <a:r>
              <a:rPr lang="hr-HR" dirty="0" err="1"/>
              <a:t>STEAM</a:t>
            </a:r>
            <a:r>
              <a:rPr lang="hr-HR" dirty="0"/>
              <a:t> projekt – traje dulje vrijeme, možemo mu posvetiti jedan dan u tjednu / jednom svaka tri mjeseca</a:t>
            </a:r>
          </a:p>
          <a:p>
            <a:r>
              <a:rPr lang="hr-HR" dirty="0"/>
              <a:t>Realizacija ovisi o nekoliko faktora (budžet, raspoloživo vrijeme, opremljenost učionica, interes učenika….)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5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dijagram&#10;&#10;Opis je automatski generiran">
            <a:extLst>
              <a:ext uri="{FF2B5EF4-FFF2-40B4-BE49-F238E27FC236}">
                <a16:creationId xmlns:a16="http://schemas.microsoft.com/office/drawing/2014/main" id="{CD131D30-AC62-3BFA-9F11-5F868836B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b="569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7321C0-440A-74C0-B754-D5BA1E78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hr-HR" dirty="0"/>
              <a:t>kako krenuti?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EC518E-A5CC-ED32-62BC-3EACD092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Agencija za mobilnost i programe EU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dirty="0"/>
              <a:t> </a:t>
            </a:r>
            <a:r>
              <a:rPr lang="pl-PL" dirty="0">
                <a:hlinkClick r:id="rId2"/>
              </a:rPr>
              <a:t>Agencija za mobilnost i programe EU</a:t>
            </a: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1. vrste mobilnosti (za učenike, za nastavnike, suradnja škola, </a:t>
            </a:r>
            <a:r>
              <a:rPr lang="hr-HR" dirty="0" err="1"/>
              <a:t>job</a:t>
            </a:r>
            <a:r>
              <a:rPr lang="hr-HR" dirty="0"/>
              <a:t> </a:t>
            </a:r>
            <a:r>
              <a:rPr lang="hr-HR" dirty="0" err="1"/>
              <a:t>shadowing</a:t>
            </a:r>
            <a:r>
              <a:rPr lang="hr-HR" dirty="0"/>
              <a:t>)</a:t>
            </a:r>
          </a:p>
          <a:p>
            <a:pPr>
              <a:lnSpc>
                <a:spcPct val="90000"/>
              </a:lnSpc>
            </a:pPr>
            <a:r>
              <a:rPr lang="hr-HR" dirty="0"/>
              <a:t>2. </a:t>
            </a:r>
            <a:r>
              <a:rPr lang="hr-HR" dirty="0" err="1"/>
              <a:t>PRHG</a:t>
            </a:r>
            <a:r>
              <a:rPr lang="hr-HR" dirty="0"/>
              <a:t> – iskoristiva sredstva do 2027. godine, oko 40 000 € godišnje </a:t>
            </a:r>
          </a:p>
          <a:p>
            <a:pPr>
              <a:lnSpc>
                <a:spcPct val="90000"/>
              </a:lnSpc>
            </a:pPr>
            <a:r>
              <a:rPr lang="hr-HR" dirty="0"/>
              <a:t>3. radionice za zainteresirane na temu kako pripremiti dokumentaciju i prijavu za projekte</a:t>
            </a:r>
          </a:p>
        </p:txBody>
      </p:sp>
    </p:spTree>
    <p:extLst>
      <p:ext uri="{BB962C8B-B14F-4D97-AF65-F5344CB8AC3E}">
        <p14:creationId xmlns:p14="http://schemas.microsoft.com/office/powerpoint/2010/main" val="115996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7321C0-440A-74C0-B754-D5BA1E78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hr-HR" dirty="0"/>
              <a:t>kako krenuti?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EC518E-A5CC-ED32-62BC-3EACD092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4. nakon sudjelovanja na projektu – diseminacija, čuvanje svih dokumenata (računa i sl.)</a:t>
            </a:r>
          </a:p>
          <a:p>
            <a:pPr>
              <a:lnSpc>
                <a:spcPct val="90000"/>
              </a:lnSpc>
            </a:pPr>
            <a:r>
              <a:rPr lang="hr-HR" dirty="0"/>
              <a:t>5. jezik – trebam li se brinuti?</a:t>
            </a:r>
          </a:p>
          <a:p>
            <a:pPr>
              <a:lnSpc>
                <a:spcPct val="90000"/>
              </a:lnSpc>
            </a:pPr>
            <a:r>
              <a:rPr lang="hr-HR" dirty="0" err="1"/>
              <a:t>PRHG</a:t>
            </a:r>
            <a:r>
              <a:rPr lang="hr-HR" dirty="0"/>
              <a:t> – Erasmus koordinator (prijava, ugovor o učenju)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 err="1"/>
              <a:t>Teacher</a:t>
            </a:r>
            <a:r>
              <a:rPr lang="hr-HR" dirty="0"/>
              <a:t> </a:t>
            </a:r>
            <a:r>
              <a:rPr lang="hr-HR" dirty="0" err="1"/>
              <a:t>Academy</a:t>
            </a:r>
            <a:r>
              <a:rPr lang="hr-HR" dirty="0"/>
              <a:t>, Barcelona (</a:t>
            </a:r>
            <a:r>
              <a:rPr lang="en-US" dirty="0" err="1">
                <a:hlinkClick r:id="rId2"/>
              </a:rPr>
              <a:t>Europass</a:t>
            </a:r>
            <a:r>
              <a:rPr lang="en-US" dirty="0">
                <a:hlinkClick r:id="rId2"/>
              </a:rPr>
              <a:t> Teacher Academy &gt; Online Courses for Teachers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13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7321C0-440A-74C0-B754-D5BA1E78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hr-HR" dirty="0"/>
              <a:t>STEAM?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EC518E-A5CC-ED32-62BC-3EACD092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Integracijom UMJETNOSTI i DIZAJNA sa STEM predmetima nastavnici mogu kod svojih učenika razviti:</a:t>
            </a:r>
          </a:p>
          <a:p>
            <a:r>
              <a:rPr lang="hr-HR" dirty="0"/>
              <a:t>1. kreativnost i učiniti ih fleksibilnima u rješavanju problema</a:t>
            </a:r>
          </a:p>
          <a:p>
            <a:r>
              <a:rPr lang="hr-HR" dirty="0"/>
              <a:t>2. zainteresiranost za istraživanje različitih ideja</a:t>
            </a:r>
          </a:p>
          <a:p>
            <a:r>
              <a:rPr lang="hr-HR" dirty="0"/>
              <a:t>3. prepoznavanje neuspjeha  kao prilike za daljnje  proučavanje</a:t>
            </a:r>
          </a:p>
          <a:p>
            <a:r>
              <a:rPr lang="hr-HR" dirty="0"/>
              <a:t>4. komunikaciju </a:t>
            </a:r>
          </a:p>
          <a:p>
            <a:r>
              <a:rPr lang="hr-HR" dirty="0">
                <a:hlinkClick r:id="rId2"/>
              </a:rPr>
              <a:t>https://www.youtube.com/watch?v=H7LHsL0iB_w</a:t>
            </a:r>
            <a:endParaRPr lang="hr-HR" dirty="0"/>
          </a:p>
          <a:p>
            <a:r>
              <a:rPr lang="hr-HR" dirty="0">
                <a:hlinkClick r:id="rId3"/>
              </a:rPr>
              <a:t>https://www.youtube.com/watch?v=pXS4OjLSas4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738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1E95C8-240E-D9AA-2F40-24F9852C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663" y="653971"/>
            <a:ext cx="3714872" cy="99251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STEAM PRIMJERI U UČIONICI</a:t>
            </a:r>
          </a:p>
        </p:txBody>
      </p:sp>
      <p:pic>
        <p:nvPicPr>
          <p:cNvPr id="5" name="Rezervirano mjesto sadržaja 4" descr="Slika na kojoj se prikazuje tekst, osoba, grupa, u dvorani&#10;&#10;Opis je automatski generiran">
            <a:extLst>
              <a:ext uri="{FF2B5EF4-FFF2-40B4-BE49-F238E27FC236}">
                <a16:creationId xmlns:a16="http://schemas.microsoft.com/office/drawing/2014/main" id="{9F8C984D-9D85-2AB4-2E00-CF5703627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r="3881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013DC8-7109-B42F-A445-27F50EA9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705" y="1655597"/>
            <a:ext cx="4465468" cy="4398974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Primjer nastavnice engleskog jezika u srednjoj školi </a:t>
            </a:r>
            <a:r>
              <a:rPr lang="hr-HR" dirty="0" err="1"/>
              <a:t>Montour</a:t>
            </a:r>
            <a:r>
              <a:rPr lang="hr-HR" dirty="0"/>
              <a:t> u </a:t>
            </a:r>
            <a:r>
              <a:rPr lang="hr-HR" dirty="0" err="1"/>
              <a:t>Pittsburgu</a:t>
            </a:r>
            <a:endParaRPr lang="hr-HR" dirty="0"/>
          </a:p>
          <a:p>
            <a:r>
              <a:rPr lang="hr-HR" dirty="0"/>
              <a:t>Učenici su osmislili „Misteriozne priče o ubojstvima”: razvili su priču, likove, motive i rasplet</a:t>
            </a:r>
          </a:p>
          <a:p>
            <a:r>
              <a:rPr lang="hr-HR" dirty="0"/>
              <a:t>Oslikali su ploče s mjestima koja se spominju u priči i programirali OZOBOTSE koji se pomiču kroz mjesta  na kojima se odvija radnja priče </a:t>
            </a:r>
          </a:p>
          <a:p>
            <a:r>
              <a:rPr lang="hr-HR" dirty="0">
                <a:hlinkClick r:id="rId3"/>
              </a:rPr>
              <a:t>https://ozobot.com/creator-of-the-month-ms-ligouris-murder-mystery-stories/</a:t>
            </a:r>
            <a:endParaRPr lang="hr-HR" dirty="0"/>
          </a:p>
          <a:p>
            <a:r>
              <a:rPr lang="hr-HR" dirty="0">
                <a:hlinkClick r:id="rId4"/>
              </a:rPr>
              <a:t>https://ozobot.com/</a:t>
            </a:r>
            <a:r>
              <a:rPr lang="hr-HR" dirty="0"/>
              <a:t>  (</a:t>
            </a:r>
            <a:r>
              <a:rPr lang="hr-HR" dirty="0">
                <a:hlinkClick r:id="rId5"/>
              </a:rPr>
              <a:t>Arduino – Home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9091A1-BDC5-2B5C-56C8-B9C3FEBD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PRONAĐI IDEJE!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BAA6BFA-29B7-3A39-CC79-C2DB85CC4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9" y="2078620"/>
            <a:ext cx="6096000" cy="270075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C6AA72-E631-96F1-48C3-3ABF3539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063" y="1814732"/>
            <a:ext cx="4323424" cy="45016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https://www.steameducation.ca/communitystudio.html#/</a:t>
            </a:r>
            <a:endParaRPr lang="hr-HR" dirty="0"/>
          </a:p>
          <a:p>
            <a:r>
              <a:rPr lang="hr-HR" dirty="0"/>
              <a:t>INSTAGRAM: </a:t>
            </a:r>
          </a:p>
          <a:p>
            <a:pPr marL="0" indent="0">
              <a:buNone/>
            </a:pPr>
            <a:r>
              <a:rPr lang="hr-HR" dirty="0"/>
              <a:t>#steamlearning</a:t>
            </a:r>
          </a:p>
          <a:p>
            <a:pPr marL="0" indent="0">
              <a:buNone/>
            </a:pPr>
            <a:r>
              <a:rPr lang="hr-HR" dirty="0"/>
              <a:t>#steameducation</a:t>
            </a:r>
          </a:p>
          <a:p>
            <a:r>
              <a:rPr lang="hr-HR" dirty="0" err="1"/>
              <a:t>Pinterest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 err="1">
                <a:hlinkClick r:id="rId4"/>
              </a:rPr>
              <a:t>Pinterest</a:t>
            </a:r>
            <a:endParaRPr lang="hr-HR" dirty="0"/>
          </a:p>
          <a:p>
            <a:r>
              <a:rPr lang="hr-HR" dirty="0"/>
              <a:t>Arts </a:t>
            </a:r>
            <a:r>
              <a:rPr lang="hr-HR" dirty="0" err="1"/>
              <a:t>integration</a:t>
            </a:r>
            <a:r>
              <a:rPr lang="hr-HR" dirty="0"/>
              <a:t> </a:t>
            </a:r>
            <a:r>
              <a:rPr lang="hr-HR" dirty="0" err="1"/>
              <a:t>workbook</a:t>
            </a:r>
            <a:r>
              <a:rPr lang="hr-HR" dirty="0"/>
              <a:t> 2018.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http://www.artsednj.org/wp-content/uploads/artsintegrationWorkbook2018-1.pdf</a:t>
            </a:r>
            <a:endParaRPr lang="hr-HR" dirty="0"/>
          </a:p>
          <a:p>
            <a:r>
              <a:rPr lang="en-US" dirty="0">
                <a:hlinkClick r:id="rId6"/>
              </a:rPr>
              <a:t>https://artsintegration.com/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2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9091A1-BDC5-2B5C-56C8-B9C3FEBD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PRONAĐI IDEJE!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BAA6BFA-29B7-3A39-CC79-C2DB85CC4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9" y="2078620"/>
            <a:ext cx="6096000" cy="270075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C6AA72-E631-96F1-48C3-3ABF3539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063" y="1814732"/>
            <a:ext cx="4323424" cy="4501662"/>
          </a:xfrm>
        </p:spPr>
        <p:txBody>
          <a:bodyPr>
            <a:normAutofit/>
          </a:bodyPr>
          <a:lstStyle/>
          <a:p>
            <a:r>
              <a:rPr lang="hr-HR" dirty="0"/>
              <a:t>song </a:t>
            </a:r>
            <a:r>
              <a:rPr lang="hr-HR" dirty="0" err="1"/>
              <a:t>maker</a:t>
            </a:r>
            <a:r>
              <a:rPr lang="hr-HR" dirty="0"/>
              <a:t> (kako zvuči niz)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Chrome Music Lab - Song Maker (chromeexperiments.com)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err="1">
                <a:hlinkClick r:id="rId4"/>
              </a:rPr>
              <a:t>Classrooms</a:t>
            </a:r>
            <a:r>
              <a:rPr lang="hr-HR" dirty="0">
                <a:hlinkClick r:id="rId4"/>
              </a:rPr>
              <a:t> | </a:t>
            </a:r>
            <a:r>
              <a:rPr lang="hr-HR" dirty="0" err="1">
                <a:hlinkClick r:id="rId4"/>
              </a:rPr>
              <a:t>Tinkercad</a:t>
            </a:r>
            <a:r>
              <a:rPr lang="hr-HR" dirty="0"/>
              <a:t> (praćenje rada učenika)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2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9091A1-BDC5-2B5C-56C8-B9C3FEBD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PRONAĐI IDEJE!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BAA6BFA-29B7-3A39-CC79-C2DB85CC4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9" y="2078620"/>
            <a:ext cx="6096000" cy="270075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C6AA72-E631-96F1-48C3-3ABF3539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063" y="1814732"/>
            <a:ext cx="4323424" cy="4501662"/>
          </a:xfrm>
        </p:spPr>
        <p:txBody>
          <a:bodyPr>
            <a:normAutofit/>
          </a:bodyPr>
          <a:lstStyle/>
          <a:p>
            <a:r>
              <a:rPr lang="hr-HR" dirty="0"/>
              <a:t>nastava u prirodi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Premises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energy</a:t>
            </a:r>
            <a:r>
              <a:rPr lang="hr-HR" dirty="0"/>
              <a:t> (</a:t>
            </a:r>
            <a:r>
              <a:rPr lang="hr-HR" dirty="0" err="1"/>
              <a:t>Milanote</a:t>
            </a:r>
            <a:r>
              <a:rPr lang="hr-HR" dirty="0"/>
              <a:t> – alat/ploča za organizaciju ideja)</a:t>
            </a:r>
          </a:p>
          <a:p>
            <a:pPr marL="0" indent="0">
              <a:buNone/>
            </a:pPr>
            <a:r>
              <a:rPr lang="en-US" dirty="0" err="1">
                <a:hlinkClick r:id="rId3"/>
              </a:rPr>
              <a:t>Milanote</a:t>
            </a:r>
            <a:r>
              <a:rPr lang="en-US" dirty="0">
                <a:hlinkClick r:id="rId3"/>
              </a:rPr>
              <a:t> - the tool for organizing creative projects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351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C21B97-1448-1216-2531-2FDB7032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/>
            <a:r>
              <a:rPr lang="hr-HR" dirty="0">
                <a:solidFill>
                  <a:schemeClr val="bg2"/>
                </a:solidFill>
              </a:rPr>
              <a:t>Savjeti za uvođenje </a:t>
            </a:r>
            <a:r>
              <a:rPr lang="hr-HR" dirty="0" err="1">
                <a:solidFill>
                  <a:schemeClr val="bg2"/>
                </a:solidFill>
              </a:rPr>
              <a:t>steama</a:t>
            </a:r>
            <a:r>
              <a:rPr lang="hr-HR" dirty="0">
                <a:solidFill>
                  <a:schemeClr val="bg2"/>
                </a:solidFill>
              </a:rPr>
              <a:t> u učionicu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E92B64-12B0-9293-C974-87133D97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963" y="1270591"/>
            <a:ext cx="5631357" cy="4364666"/>
          </a:xfrm>
        </p:spPr>
        <p:txBody>
          <a:bodyPr anchor="ctr">
            <a:normAutofit/>
          </a:bodyPr>
          <a:lstStyle/>
          <a:p>
            <a:r>
              <a:rPr lang="hr-HR" sz="2000" dirty="0"/>
              <a:t>Imajte jasnu viziju ciljeva koje želite postići, dogovorite se unaprijed s kolegama što želite postići i napravite hodogram (nastavnici kao i učenici trebaju vremena za osmišljavanje kolaboracija)</a:t>
            </a:r>
          </a:p>
          <a:p>
            <a:r>
              <a:rPr lang="hr-HR" sz="2000" dirty="0"/>
              <a:t>Razmislite unaprijed o financijama </a:t>
            </a:r>
          </a:p>
          <a:p>
            <a:r>
              <a:rPr lang="hr-HR" sz="2000" dirty="0"/>
              <a:t>Pričajte s kolegama o njihovom konceptu </a:t>
            </a:r>
            <a:r>
              <a:rPr lang="hr-HR" sz="2000" dirty="0" err="1"/>
              <a:t>STEAMa</a:t>
            </a:r>
            <a:r>
              <a:rPr lang="hr-HR" sz="2000" dirty="0"/>
              <a:t>, svi uključeni nastavnici trebali bi razumjeti koncept STEAM projekta</a:t>
            </a:r>
          </a:p>
          <a:p>
            <a:r>
              <a:rPr lang="hr-HR" sz="2000" dirty="0"/>
              <a:t>Ako imate mogućnosti uključite stručnjake: inženjeri, arhitekti, znanstvenici, umjetnici, dizajneri</a:t>
            </a:r>
          </a:p>
        </p:txBody>
      </p:sp>
    </p:spTree>
    <p:extLst>
      <p:ext uri="{BB962C8B-B14F-4D97-AF65-F5344CB8AC3E}">
        <p14:creationId xmlns:p14="http://schemas.microsoft.com/office/powerpoint/2010/main" val="129241164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667</Words>
  <Application>Microsoft Office PowerPoint</Application>
  <PresentationFormat>Široki zaslon</PresentationFormat>
  <Paragraphs>69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ClassicFrameVTI</vt:lpstr>
      <vt:lpstr>ERASMUS+ From STEM to STEAM education: A NEW LEARNINGAPPROACH</vt:lpstr>
      <vt:lpstr>kako krenuti?</vt:lpstr>
      <vt:lpstr>kako krenuti?</vt:lpstr>
      <vt:lpstr>STEAM?</vt:lpstr>
      <vt:lpstr>STEAM PRIMJERI U UČIONICI</vt:lpstr>
      <vt:lpstr>PRONAĐI IDEJE!</vt:lpstr>
      <vt:lpstr>PRONAĐI IDEJE!</vt:lpstr>
      <vt:lpstr>PRONAĐI IDEJE!</vt:lpstr>
      <vt:lpstr>Savjeti za uvođenje steama u učionicu</vt:lpstr>
      <vt:lpstr>Savjeti za uvođenje steama u učionicu</vt:lpstr>
      <vt:lpstr>Sedam komponenata integracije umjetnosti</vt:lpstr>
      <vt:lpstr>Kada? Koliko vremena nam treba?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From STEM to STEAM education: A NEW LEARNINGAPPROACH</dc:title>
  <dc:creator>Dajana</dc:creator>
  <cp:lastModifiedBy>Anita Grgurić</cp:lastModifiedBy>
  <cp:revision>6</cp:revision>
  <dcterms:created xsi:type="dcterms:W3CDTF">2023-04-25T07:54:40Z</dcterms:created>
  <dcterms:modified xsi:type="dcterms:W3CDTF">2023-07-14T20:52:24Z</dcterms:modified>
</cp:coreProperties>
</file>