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 id="262" r:id="rId6"/>
    <p:sldId id="263" r:id="rId7"/>
    <p:sldId id="274" r:id="rId8"/>
    <p:sldId id="273" r:id="rId9"/>
    <p:sldId id="275" r:id="rId10"/>
    <p:sldId id="264" r:id="rId11"/>
    <p:sldId id="265" r:id="rId12"/>
    <p:sldId id="266" r:id="rId13"/>
    <p:sldId id="267" r:id="rId14"/>
    <p:sldId id="268" r:id="rId15"/>
    <p:sldId id="271" r:id="rId16"/>
    <p:sldId id="269" r:id="rId17"/>
    <p:sldId id="272" r:id="rId18"/>
    <p:sldId id="270" r:id="rId19"/>
    <p:sldId id="276" r:id="rId20"/>
    <p:sldId id="278" r:id="rId21"/>
    <p:sldId id="279" r:id="rId22"/>
    <p:sldId id="277" r:id="rId2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67" d="100"/>
          <a:sy n="67" d="100"/>
        </p:scale>
        <p:origin x="67"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520A3-FA06-42EB-8323-DCBBF41E4A43}"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A60142E3-2DAB-42E5-87D0-DD305CB10FAA}" type="pres">
      <dgm:prSet presAssocID="{98C520A3-FA06-42EB-8323-DCBBF41E4A43}" presName="hierChild1" presStyleCnt="0">
        <dgm:presLayoutVars>
          <dgm:chPref val="1"/>
          <dgm:dir/>
          <dgm:animOne val="branch"/>
          <dgm:animLvl val="lvl"/>
          <dgm:resizeHandles/>
        </dgm:presLayoutVars>
      </dgm:prSet>
      <dgm:spPr/>
    </dgm:pt>
  </dgm:ptLst>
  <dgm:cxnLst>
    <dgm:cxn modelId="{AB1EF599-DF92-402B-9E30-ED1FFAFC7E60}" type="presOf" srcId="{98C520A3-FA06-42EB-8323-DCBBF41E4A43}" destId="{A60142E3-2DAB-42E5-87D0-DD305CB10FAA}" srcOrd="0"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04BA67-E626-414D-98EF-B620A1761CE0}"/>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42620215-1586-4775-9D68-05D1D9633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FD5BCCEB-9B99-444A-9D52-B99B6FC89448}"/>
              </a:ext>
            </a:extLst>
          </p:cNvPr>
          <p:cNvSpPr>
            <a:spLocks noGrp="1"/>
          </p:cNvSpPr>
          <p:nvPr>
            <p:ph type="dt" sz="half" idx="10"/>
          </p:nvPr>
        </p:nvSpPr>
        <p:spPr/>
        <p:txBody>
          <a:bodyPr/>
          <a:lstStyle/>
          <a:p>
            <a:fld id="{C5C9EB17-C877-412F-9A31-49C771A10E6D}" type="datetimeFigureOut">
              <a:rPr lang="hr-HR" smtClean="0"/>
              <a:t>26.11.2024.</a:t>
            </a:fld>
            <a:endParaRPr lang="hr-HR"/>
          </a:p>
        </p:txBody>
      </p:sp>
      <p:sp>
        <p:nvSpPr>
          <p:cNvPr id="5" name="Rezervirano mjesto podnožja 4">
            <a:extLst>
              <a:ext uri="{FF2B5EF4-FFF2-40B4-BE49-F238E27FC236}">
                <a16:creationId xmlns:a16="http://schemas.microsoft.com/office/drawing/2014/main" id="{55848C67-C109-4AAA-B73C-39BE7AE95FF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EF46AE4-F166-42B1-B207-231A2BB172B7}"/>
              </a:ext>
            </a:extLst>
          </p:cNvPr>
          <p:cNvSpPr>
            <a:spLocks noGrp="1"/>
          </p:cNvSpPr>
          <p:nvPr>
            <p:ph type="sldNum" sz="quarter" idx="12"/>
          </p:nvPr>
        </p:nvSpPr>
        <p:spPr/>
        <p:txBody>
          <a:bodyPr/>
          <a:lstStyle/>
          <a:p>
            <a:fld id="{2801CD6C-4AE7-436C-8CC2-EA34EACB8B8B}" type="slidenum">
              <a:rPr lang="hr-HR" smtClean="0"/>
              <a:t>‹#›</a:t>
            </a:fld>
            <a:endParaRPr lang="hr-HR"/>
          </a:p>
        </p:txBody>
      </p:sp>
    </p:spTree>
    <p:extLst>
      <p:ext uri="{BB962C8B-B14F-4D97-AF65-F5344CB8AC3E}">
        <p14:creationId xmlns:p14="http://schemas.microsoft.com/office/powerpoint/2010/main" val="76149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5ECAA8-8CB6-4097-B56E-B995BB60A262}"/>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C5747DB5-D41D-403B-9193-F222ADCB3F0C}"/>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91AD7563-0362-47BF-A1AF-08F5EFAD78F6}"/>
              </a:ext>
            </a:extLst>
          </p:cNvPr>
          <p:cNvSpPr>
            <a:spLocks noGrp="1"/>
          </p:cNvSpPr>
          <p:nvPr>
            <p:ph type="dt" sz="half" idx="10"/>
          </p:nvPr>
        </p:nvSpPr>
        <p:spPr/>
        <p:txBody>
          <a:bodyPr/>
          <a:lstStyle/>
          <a:p>
            <a:fld id="{C5C9EB17-C877-412F-9A31-49C771A10E6D}" type="datetimeFigureOut">
              <a:rPr lang="hr-HR" smtClean="0"/>
              <a:t>26.11.2024.</a:t>
            </a:fld>
            <a:endParaRPr lang="hr-HR"/>
          </a:p>
        </p:txBody>
      </p:sp>
      <p:sp>
        <p:nvSpPr>
          <p:cNvPr id="5" name="Rezervirano mjesto podnožja 4">
            <a:extLst>
              <a:ext uri="{FF2B5EF4-FFF2-40B4-BE49-F238E27FC236}">
                <a16:creationId xmlns:a16="http://schemas.microsoft.com/office/drawing/2014/main" id="{2BD652F3-39C0-4627-89FB-E14769BADFE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B69F6C8-0936-4F1B-B189-0FEF692CBBC9}"/>
              </a:ext>
            </a:extLst>
          </p:cNvPr>
          <p:cNvSpPr>
            <a:spLocks noGrp="1"/>
          </p:cNvSpPr>
          <p:nvPr>
            <p:ph type="sldNum" sz="quarter" idx="12"/>
          </p:nvPr>
        </p:nvSpPr>
        <p:spPr/>
        <p:txBody>
          <a:bodyPr/>
          <a:lstStyle/>
          <a:p>
            <a:fld id="{2801CD6C-4AE7-436C-8CC2-EA34EACB8B8B}" type="slidenum">
              <a:rPr lang="hr-HR" smtClean="0"/>
              <a:t>‹#›</a:t>
            </a:fld>
            <a:endParaRPr lang="hr-HR"/>
          </a:p>
        </p:txBody>
      </p:sp>
    </p:spTree>
    <p:extLst>
      <p:ext uri="{BB962C8B-B14F-4D97-AF65-F5344CB8AC3E}">
        <p14:creationId xmlns:p14="http://schemas.microsoft.com/office/powerpoint/2010/main" val="197953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EE33412A-1E9E-4BEC-A81D-E5358468F7BF}"/>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9C8770FC-52E2-426C-B703-8B856CAD7CA7}"/>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D444E617-8DF3-417B-9C16-620F2BA84D15}"/>
              </a:ext>
            </a:extLst>
          </p:cNvPr>
          <p:cNvSpPr>
            <a:spLocks noGrp="1"/>
          </p:cNvSpPr>
          <p:nvPr>
            <p:ph type="dt" sz="half" idx="10"/>
          </p:nvPr>
        </p:nvSpPr>
        <p:spPr/>
        <p:txBody>
          <a:bodyPr/>
          <a:lstStyle/>
          <a:p>
            <a:fld id="{C5C9EB17-C877-412F-9A31-49C771A10E6D}" type="datetimeFigureOut">
              <a:rPr lang="hr-HR" smtClean="0"/>
              <a:t>26.11.2024.</a:t>
            </a:fld>
            <a:endParaRPr lang="hr-HR"/>
          </a:p>
        </p:txBody>
      </p:sp>
      <p:sp>
        <p:nvSpPr>
          <p:cNvPr id="5" name="Rezervirano mjesto podnožja 4">
            <a:extLst>
              <a:ext uri="{FF2B5EF4-FFF2-40B4-BE49-F238E27FC236}">
                <a16:creationId xmlns:a16="http://schemas.microsoft.com/office/drawing/2014/main" id="{588F15EB-D144-4251-BA34-3AD11B0E3E2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9DA7A0A-2248-45E3-B558-D43B7F947A8C}"/>
              </a:ext>
            </a:extLst>
          </p:cNvPr>
          <p:cNvSpPr>
            <a:spLocks noGrp="1"/>
          </p:cNvSpPr>
          <p:nvPr>
            <p:ph type="sldNum" sz="quarter" idx="12"/>
          </p:nvPr>
        </p:nvSpPr>
        <p:spPr/>
        <p:txBody>
          <a:bodyPr/>
          <a:lstStyle/>
          <a:p>
            <a:fld id="{2801CD6C-4AE7-436C-8CC2-EA34EACB8B8B}" type="slidenum">
              <a:rPr lang="hr-HR" smtClean="0"/>
              <a:t>‹#›</a:t>
            </a:fld>
            <a:endParaRPr lang="hr-HR"/>
          </a:p>
        </p:txBody>
      </p:sp>
    </p:spTree>
    <p:extLst>
      <p:ext uri="{BB962C8B-B14F-4D97-AF65-F5344CB8AC3E}">
        <p14:creationId xmlns:p14="http://schemas.microsoft.com/office/powerpoint/2010/main" val="424268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65F665-402F-48B6-AB9D-B9952061C010}"/>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51B008FF-D513-486A-AB7B-C9D7D3A5465C}"/>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187CDB12-757D-4459-8B1B-D3B8D7D236FE}"/>
              </a:ext>
            </a:extLst>
          </p:cNvPr>
          <p:cNvSpPr>
            <a:spLocks noGrp="1"/>
          </p:cNvSpPr>
          <p:nvPr>
            <p:ph type="dt" sz="half" idx="10"/>
          </p:nvPr>
        </p:nvSpPr>
        <p:spPr/>
        <p:txBody>
          <a:bodyPr/>
          <a:lstStyle/>
          <a:p>
            <a:fld id="{C5C9EB17-C877-412F-9A31-49C771A10E6D}" type="datetimeFigureOut">
              <a:rPr lang="hr-HR" smtClean="0"/>
              <a:t>26.11.2024.</a:t>
            </a:fld>
            <a:endParaRPr lang="hr-HR"/>
          </a:p>
        </p:txBody>
      </p:sp>
      <p:sp>
        <p:nvSpPr>
          <p:cNvPr id="5" name="Rezervirano mjesto podnožja 4">
            <a:extLst>
              <a:ext uri="{FF2B5EF4-FFF2-40B4-BE49-F238E27FC236}">
                <a16:creationId xmlns:a16="http://schemas.microsoft.com/office/drawing/2014/main" id="{6BDDACBD-DD85-4A76-9D12-63B85CCDCE8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D3D7EC7-C273-438A-B0AC-EEB4804F52A6}"/>
              </a:ext>
            </a:extLst>
          </p:cNvPr>
          <p:cNvSpPr>
            <a:spLocks noGrp="1"/>
          </p:cNvSpPr>
          <p:nvPr>
            <p:ph type="sldNum" sz="quarter" idx="12"/>
          </p:nvPr>
        </p:nvSpPr>
        <p:spPr/>
        <p:txBody>
          <a:bodyPr/>
          <a:lstStyle/>
          <a:p>
            <a:fld id="{2801CD6C-4AE7-436C-8CC2-EA34EACB8B8B}" type="slidenum">
              <a:rPr lang="hr-HR" smtClean="0"/>
              <a:t>‹#›</a:t>
            </a:fld>
            <a:endParaRPr lang="hr-HR"/>
          </a:p>
        </p:txBody>
      </p:sp>
    </p:spTree>
    <p:extLst>
      <p:ext uri="{BB962C8B-B14F-4D97-AF65-F5344CB8AC3E}">
        <p14:creationId xmlns:p14="http://schemas.microsoft.com/office/powerpoint/2010/main" val="387730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F76ACB-5B50-42E9-B036-D3F106EE5289}"/>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69BB7319-4C6F-4066-97AC-2209A5663F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F3BCBAA1-B514-4D25-9F8E-75DD430A61B0}"/>
              </a:ext>
            </a:extLst>
          </p:cNvPr>
          <p:cNvSpPr>
            <a:spLocks noGrp="1"/>
          </p:cNvSpPr>
          <p:nvPr>
            <p:ph type="dt" sz="half" idx="10"/>
          </p:nvPr>
        </p:nvSpPr>
        <p:spPr/>
        <p:txBody>
          <a:bodyPr/>
          <a:lstStyle/>
          <a:p>
            <a:fld id="{C5C9EB17-C877-412F-9A31-49C771A10E6D}" type="datetimeFigureOut">
              <a:rPr lang="hr-HR" smtClean="0"/>
              <a:t>26.11.2024.</a:t>
            </a:fld>
            <a:endParaRPr lang="hr-HR"/>
          </a:p>
        </p:txBody>
      </p:sp>
      <p:sp>
        <p:nvSpPr>
          <p:cNvPr id="5" name="Rezervirano mjesto podnožja 4">
            <a:extLst>
              <a:ext uri="{FF2B5EF4-FFF2-40B4-BE49-F238E27FC236}">
                <a16:creationId xmlns:a16="http://schemas.microsoft.com/office/drawing/2014/main" id="{7BC79CFC-7485-4E29-9B1D-A54B9A3F293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AF56F1C9-F122-49FC-A37B-55421B1C70F5}"/>
              </a:ext>
            </a:extLst>
          </p:cNvPr>
          <p:cNvSpPr>
            <a:spLocks noGrp="1"/>
          </p:cNvSpPr>
          <p:nvPr>
            <p:ph type="sldNum" sz="quarter" idx="12"/>
          </p:nvPr>
        </p:nvSpPr>
        <p:spPr/>
        <p:txBody>
          <a:bodyPr/>
          <a:lstStyle/>
          <a:p>
            <a:fld id="{2801CD6C-4AE7-436C-8CC2-EA34EACB8B8B}" type="slidenum">
              <a:rPr lang="hr-HR" smtClean="0"/>
              <a:t>‹#›</a:t>
            </a:fld>
            <a:endParaRPr lang="hr-HR"/>
          </a:p>
        </p:txBody>
      </p:sp>
    </p:spTree>
    <p:extLst>
      <p:ext uri="{BB962C8B-B14F-4D97-AF65-F5344CB8AC3E}">
        <p14:creationId xmlns:p14="http://schemas.microsoft.com/office/powerpoint/2010/main" val="343683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2A5A53-EE4C-49A1-9F18-31596D3EB394}"/>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0DBB71F6-524E-4B94-B981-0F13F7A3397D}"/>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934039E6-71EB-4D76-83DC-719B129F284A}"/>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FE932A2F-5110-4571-BDDB-B753B2400343}"/>
              </a:ext>
            </a:extLst>
          </p:cNvPr>
          <p:cNvSpPr>
            <a:spLocks noGrp="1"/>
          </p:cNvSpPr>
          <p:nvPr>
            <p:ph type="dt" sz="half" idx="10"/>
          </p:nvPr>
        </p:nvSpPr>
        <p:spPr/>
        <p:txBody>
          <a:bodyPr/>
          <a:lstStyle/>
          <a:p>
            <a:fld id="{C5C9EB17-C877-412F-9A31-49C771A10E6D}" type="datetimeFigureOut">
              <a:rPr lang="hr-HR" smtClean="0"/>
              <a:t>26.11.2024.</a:t>
            </a:fld>
            <a:endParaRPr lang="hr-HR"/>
          </a:p>
        </p:txBody>
      </p:sp>
      <p:sp>
        <p:nvSpPr>
          <p:cNvPr id="6" name="Rezervirano mjesto podnožja 5">
            <a:extLst>
              <a:ext uri="{FF2B5EF4-FFF2-40B4-BE49-F238E27FC236}">
                <a16:creationId xmlns:a16="http://schemas.microsoft.com/office/drawing/2014/main" id="{7D08310D-63FF-4443-98C6-7B003274507E}"/>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0486B333-D58F-465F-AAE8-13B03DA7E69A}"/>
              </a:ext>
            </a:extLst>
          </p:cNvPr>
          <p:cNvSpPr>
            <a:spLocks noGrp="1"/>
          </p:cNvSpPr>
          <p:nvPr>
            <p:ph type="sldNum" sz="quarter" idx="12"/>
          </p:nvPr>
        </p:nvSpPr>
        <p:spPr/>
        <p:txBody>
          <a:bodyPr/>
          <a:lstStyle/>
          <a:p>
            <a:fld id="{2801CD6C-4AE7-436C-8CC2-EA34EACB8B8B}" type="slidenum">
              <a:rPr lang="hr-HR" smtClean="0"/>
              <a:t>‹#›</a:t>
            </a:fld>
            <a:endParaRPr lang="hr-HR"/>
          </a:p>
        </p:txBody>
      </p:sp>
    </p:spTree>
    <p:extLst>
      <p:ext uri="{BB962C8B-B14F-4D97-AF65-F5344CB8AC3E}">
        <p14:creationId xmlns:p14="http://schemas.microsoft.com/office/powerpoint/2010/main" val="230774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53CE90-71B8-4AC4-8513-BD69521B9EEF}"/>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E000B953-90B7-47BA-A979-8A03DA5F50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07F49989-50D7-440D-B236-2F92359851F9}"/>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8F06DFC1-78B5-4F9A-B670-CC738F97F7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9AD208B7-74A8-40AC-861F-1172811C022D}"/>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57C93709-A2C1-46F0-9454-D78273C167D5}"/>
              </a:ext>
            </a:extLst>
          </p:cNvPr>
          <p:cNvSpPr>
            <a:spLocks noGrp="1"/>
          </p:cNvSpPr>
          <p:nvPr>
            <p:ph type="dt" sz="half" idx="10"/>
          </p:nvPr>
        </p:nvSpPr>
        <p:spPr/>
        <p:txBody>
          <a:bodyPr/>
          <a:lstStyle/>
          <a:p>
            <a:fld id="{C5C9EB17-C877-412F-9A31-49C771A10E6D}" type="datetimeFigureOut">
              <a:rPr lang="hr-HR" smtClean="0"/>
              <a:t>26.11.2024.</a:t>
            </a:fld>
            <a:endParaRPr lang="hr-HR"/>
          </a:p>
        </p:txBody>
      </p:sp>
      <p:sp>
        <p:nvSpPr>
          <p:cNvPr id="8" name="Rezervirano mjesto podnožja 7">
            <a:extLst>
              <a:ext uri="{FF2B5EF4-FFF2-40B4-BE49-F238E27FC236}">
                <a16:creationId xmlns:a16="http://schemas.microsoft.com/office/drawing/2014/main" id="{26C03392-8E05-41D8-9CA6-6D2D15E7E7AF}"/>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B17D8A97-C6CB-4EC8-B6A9-14AF5A776AFA}"/>
              </a:ext>
            </a:extLst>
          </p:cNvPr>
          <p:cNvSpPr>
            <a:spLocks noGrp="1"/>
          </p:cNvSpPr>
          <p:nvPr>
            <p:ph type="sldNum" sz="quarter" idx="12"/>
          </p:nvPr>
        </p:nvSpPr>
        <p:spPr/>
        <p:txBody>
          <a:bodyPr/>
          <a:lstStyle/>
          <a:p>
            <a:fld id="{2801CD6C-4AE7-436C-8CC2-EA34EACB8B8B}" type="slidenum">
              <a:rPr lang="hr-HR" smtClean="0"/>
              <a:t>‹#›</a:t>
            </a:fld>
            <a:endParaRPr lang="hr-HR"/>
          </a:p>
        </p:txBody>
      </p:sp>
    </p:spTree>
    <p:extLst>
      <p:ext uri="{BB962C8B-B14F-4D97-AF65-F5344CB8AC3E}">
        <p14:creationId xmlns:p14="http://schemas.microsoft.com/office/powerpoint/2010/main" val="233258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F66E10-63B9-4C55-A586-44BED6CD80CF}"/>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C46B98F0-7192-40FD-8172-E79C37C7B30A}"/>
              </a:ext>
            </a:extLst>
          </p:cNvPr>
          <p:cNvSpPr>
            <a:spLocks noGrp="1"/>
          </p:cNvSpPr>
          <p:nvPr>
            <p:ph type="dt" sz="half" idx="10"/>
          </p:nvPr>
        </p:nvSpPr>
        <p:spPr/>
        <p:txBody>
          <a:bodyPr/>
          <a:lstStyle/>
          <a:p>
            <a:fld id="{C5C9EB17-C877-412F-9A31-49C771A10E6D}" type="datetimeFigureOut">
              <a:rPr lang="hr-HR" smtClean="0"/>
              <a:t>26.11.2024.</a:t>
            </a:fld>
            <a:endParaRPr lang="hr-HR"/>
          </a:p>
        </p:txBody>
      </p:sp>
      <p:sp>
        <p:nvSpPr>
          <p:cNvPr id="4" name="Rezervirano mjesto podnožja 3">
            <a:extLst>
              <a:ext uri="{FF2B5EF4-FFF2-40B4-BE49-F238E27FC236}">
                <a16:creationId xmlns:a16="http://schemas.microsoft.com/office/drawing/2014/main" id="{11B21F4A-E710-4FBB-B605-59E20207335D}"/>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BF97F150-EB39-47DF-967A-EF895951EF6B}"/>
              </a:ext>
            </a:extLst>
          </p:cNvPr>
          <p:cNvSpPr>
            <a:spLocks noGrp="1"/>
          </p:cNvSpPr>
          <p:nvPr>
            <p:ph type="sldNum" sz="quarter" idx="12"/>
          </p:nvPr>
        </p:nvSpPr>
        <p:spPr/>
        <p:txBody>
          <a:bodyPr/>
          <a:lstStyle/>
          <a:p>
            <a:fld id="{2801CD6C-4AE7-436C-8CC2-EA34EACB8B8B}" type="slidenum">
              <a:rPr lang="hr-HR" smtClean="0"/>
              <a:t>‹#›</a:t>
            </a:fld>
            <a:endParaRPr lang="hr-HR"/>
          </a:p>
        </p:txBody>
      </p:sp>
    </p:spTree>
    <p:extLst>
      <p:ext uri="{BB962C8B-B14F-4D97-AF65-F5344CB8AC3E}">
        <p14:creationId xmlns:p14="http://schemas.microsoft.com/office/powerpoint/2010/main" val="338989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5E163C03-8EAC-4F55-A59F-F18679487E45}"/>
              </a:ext>
            </a:extLst>
          </p:cNvPr>
          <p:cNvSpPr>
            <a:spLocks noGrp="1"/>
          </p:cNvSpPr>
          <p:nvPr>
            <p:ph type="dt" sz="half" idx="10"/>
          </p:nvPr>
        </p:nvSpPr>
        <p:spPr/>
        <p:txBody>
          <a:bodyPr/>
          <a:lstStyle/>
          <a:p>
            <a:fld id="{C5C9EB17-C877-412F-9A31-49C771A10E6D}" type="datetimeFigureOut">
              <a:rPr lang="hr-HR" smtClean="0"/>
              <a:t>26.11.2024.</a:t>
            </a:fld>
            <a:endParaRPr lang="hr-HR"/>
          </a:p>
        </p:txBody>
      </p:sp>
      <p:sp>
        <p:nvSpPr>
          <p:cNvPr id="3" name="Rezervirano mjesto podnožja 2">
            <a:extLst>
              <a:ext uri="{FF2B5EF4-FFF2-40B4-BE49-F238E27FC236}">
                <a16:creationId xmlns:a16="http://schemas.microsoft.com/office/drawing/2014/main" id="{92E8DC4E-CEA6-4D67-8980-6EDA872478C1}"/>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B3C0DF63-448A-4BA3-8EA0-4E0FD5067F9D}"/>
              </a:ext>
            </a:extLst>
          </p:cNvPr>
          <p:cNvSpPr>
            <a:spLocks noGrp="1"/>
          </p:cNvSpPr>
          <p:nvPr>
            <p:ph type="sldNum" sz="quarter" idx="12"/>
          </p:nvPr>
        </p:nvSpPr>
        <p:spPr/>
        <p:txBody>
          <a:bodyPr/>
          <a:lstStyle/>
          <a:p>
            <a:fld id="{2801CD6C-4AE7-436C-8CC2-EA34EACB8B8B}" type="slidenum">
              <a:rPr lang="hr-HR" smtClean="0"/>
              <a:t>‹#›</a:t>
            </a:fld>
            <a:endParaRPr lang="hr-HR"/>
          </a:p>
        </p:txBody>
      </p:sp>
    </p:spTree>
    <p:extLst>
      <p:ext uri="{BB962C8B-B14F-4D97-AF65-F5344CB8AC3E}">
        <p14:creationId xmlns:p14="http://schemas.microsoft.com/office/powerpoint/2010/main" val="171474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157DDF-9FD0-42D9-8B0B-E15EF91666AD}"/>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E7C80199-ACF9-448D-909F-76605FDBD0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7B98C894-DF00-4703-B183-1AF17B332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48FC8996-9837-44F8-B891-E19D81DEF636}"/>
              </a:ext>
            </a:extLst>
          </p:cNvPr>
          <p:cNvSpPr>
            <a:spLocks noGrp="1"/>
          </p:cNvSpPr>
          <p:nvPr>
            <p:ph type="dt" sz="half" idx="10"/>
          </p:nvPr>
        </p:nvSpPr>
        <p:spPr/>
        <p:txBody>
          <a:bodyPr/>
          <a:lstStyle/>
          <a:p>
            <a:fld id="{C5C9EB17-C877-412F-9A31-49C771A10E6D}" type="datetimeFigureOut">
              <a:rPr lang="hr-HR" smtClean="0"/>
              <a:t>26.11.2024.</a:t>
            </a:fld>
            <a:endParaRPr lang="hr-HR"/>
          </a:p>
        </p:txBody>
      </p:sp>
      <p:sp>
        <p:nvSpPr>
          <p:cNvPr id="6" name="Rezervirano mjesto podnožja 5">
            <a:extLst>
              <a:ext uri="{FF2B5EF4-FFF2-40B4-BE49-F238E27FC236}">
                <a16:creationId xmlns:a16="http://schemas.microsoft.com/office/drawing/2014/main" id="{12CC8C3A-03F9-4886-A38E-9FD133773CC8}"/>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E78421E3-05D6-42CB-8D82-C3652426BFAD}"/>
              </a:ext>
            </a:extLst>
          </p:cNvPr>
          <p:cNvSpPr>
            <a:spLocks noGrp="1"/>
          </p:cNvSpPr>
          <p:nvPr>
            <p:ph type="sldNum" sz="quarter" idx="12"/>
          </p:nvPr>
        </p:nvSpPr>
        <p:spPr/>
        <p:txBody>
          <a:bodyPr/>
          <a:lstStyle/>
          <a:p>
            <a:fld id="{2801CD6C-4AE7-436C-8CC2-EA34EACB8B8B}" type="slidenum">
              <a:rPr lang="hr-HR" smtClean="0"/>
              <a:t>‹#›</a:t>
            </a:fld>
            <a:endParaRPr lang="hr-HR"/>
          </a:p>
        </p:txBody>
      </p:sp>
    </p:spTree>
    <p:extLst>
      <p:ext uri="{BB962C8B-B14F-4D97-AF65-F5344CB8AC3E}">
        <p14:creationId xmlns:p14="http://schemas.microsoft.com/office/powerpoint/2010/main" val="123619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043AF8-21CC-4B77-8CD7-45C132D2A042}"/>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5C1C3159-9B6D-4CB9-B0D7-5A42B81B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E0EB17D9-6CB3-45C9-8BD7-46CF1E2C0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90E28468-A64A-4DBD-87E6-15F51494A094}"/>
              </a:ext>
            </a:extLst>
          </p:cNvPr>
          <p:cNvSpPr>
            <a:spLocks noGrp="1"/>
          </p:cNvSpPr>
          <p:nvPr>
            <p:ph type="dt" sz="half" idx="10"/>
          </p:nvPr>
        </p:nvSpPr>
        <p:spPr/>
        <p:txBody>
          <a:bodyPr/>
          <a:lstStyle/>
          <a:p>
            <a:fld id="{C5C9EB17-C877-412F-9A31-49C771A10E6D}" type="datetimeFigureOut">
              <a:rPr lang="hr-HR" smtClean="0"/>
              <a:t>26.11.2024.</a:t>
            </a:fld>
            <a:endParaRPr lang="hr-HR"/>
          </a:p>
        </p:txBody>
      </p:sp>
      <p:sp>
        <p:nvSpPr>
          <p:cNvPr id="6" name="Rezervirano mjesto podnožja 5">
            <a:extLst>
              <a:ext uri="{FF2B5EF4-FFF2-40B4-BE49-F238E27FC236}">
                <a16:creationId xmlns:a16="http://schemas.microsoft.com/office/drawing/2014/main" id="{D9A35A44-0837-4F39-82B0-8CBD0C7F083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AE3D3E49-E4B8-44E4-B640-0487686CD1BB}"/>
              </a:ext>
            </a:extLst>
          </p:cNvPr>
          <p:cNvSpPr>
            <a:spLocks noGrp="1"/>
          </p:cNvSpPr>
          <p:nvPr>
            <p:ph type="sldNum" sz="quarter" idx="12"/>
          </p:nvPr>
        </p:nvSpPr>
        <p:spPr/>
        <p:txBody>
          <a:bodyPr/>
          <a:lstStyle/>
          <a:p>
            <a:fld id="{2801CD6C-4AE7-436C-8CC2-EA34EACB8B8B}" type="slidenum">
              <a:rPr lang="hr-HR" smtClean="0"/>
              <a:t>‹#›</a:t>
            </a:fld>
            <a:endParaRPr lang="hr-HR"/>
          </a:p>
        </p:txBody>
      </p:sp>
    </p:spTree>
    <p:extLst>
      <p:ext uri="{BB962C8B-B14F-4D97-AF65-F5344CB8AC3E}">
        <p14:creationId xmlns:p14="http://schemas.microsoft.com/office/powerpoint/2010/main" val="221944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9B02B2E0-38EC-4322-A831-AF0410B0D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638BA4F1-D808-490E-B737-04E403FFEF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B69FCFB4-C17F-4DE7-B290-339A83A640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9EB17-C877-412F-9A31-49C771A10E6D}" type="datetimeFigureOut">
              <a:rPr lang="hr-HR" smtClean="0"/>
              <a:t>26.11.2024.</a:t>
            </a:fld>
            <a:endParaRPr lang="hr-HR"/>
          </a:p>
        </p:txBody>
      </p:sp>
      <p:sp>
        <p:nvSpPr>
          <p:cNvPr id="5" name="Rezervirano mjesto podnožja 4">
            <a:extLst>
              <a:ext uri="{FF2B5EF4-FFF2-40B4-BE49-F238E27FC236}">
                <a16:creationId xmlns:a16="http://schemas.microsoft.com/office/drawing/2014/main" id="{BC4A982D-BF29-4AFB-A2FC-568A03B8D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81039328-984E-4E8B-9F36-E76B26F72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D6C-4AE7-436C-8CC2-EA34EACB8B8B}" type="slidenum">
              <a:rPr lang="hr-HR" smtClean="0"/>
              <a:t>‹#›</a:t>
            </a:fld>
            <a:endParaRPr lang="hr-HR"/>
          </a:p>
        </p:txBody>
      </p:sp>
    </p:spTree>
    <p:extLst>
      <p:ext uri="{BB962C8B-B14F-4D97-AF65-F5344CB8AC3E}">
        <p14:creationId xmlns:p14="http://schemas.microsoft.com/office/powerpoint/2010/main" val="3019355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novmat.mathos.unios.hr/speakers/prof-dr-sc-milena-stavric-i-prof-dr-sc-albert-wiltsch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novmat.mathos.unios.hr/speakers/prof-dr-sc-josip-burusi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novmat.mathos.unios.hr/speakers/danijela-ivankovic-izakovic-pro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zcpan.hr/" TargetMode="External"/><Relationship Id="rId2" Type="http://schemas.openxmlformats.org/officeDocument/2006/relationships/hyperlink" Target="https://inovmat.mathos.unios.hr/speakers/danijela-ivankovic-izakovic-pro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qr.me-qr.com/9GySwmFb" TargetMode="External"/><Relationship Id="rId2" Type="http://schemas.openxmlformats.org/officeDocument/2006/relationships/hyperlink" Target="https://cdn.botpress.cloud/webchat/v2/shareable.html?botId=245adb5d-d05c-41b1-89ed-e4ac9285824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agicschool.a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uno.com/" TargetMode="External"/><Relationship Id="rId7" Type="http://schemas.openxmlformats.org/officeDocument/2006/relationships/image" Target="../media/image11.png"/><Relationship Id="rId2" Type="http://schemas.openxmlformats.org/officeDocument/2006/relationships/hyperlink" Target="https://app.questionwell.org/en/quiz-game/create" TargetMode="External"/><Relationship Id="rId1" Type="http://schemas.openxmlformats.org/officeDocument/2006/relationships/slideLayout" Target="../slideLayouts/slideLayout2.xml"/><Relationship Id="rId6" Type="http://schemas.openxmlformats.org/officeDocument/2006/relationships/hyperlink" Target="https://ema.carnet.hr/Education/GeneralInfo/21367" TargetMode="External"/><Relationship Id="rId5" Type="http://schemas.openxmlformats.org/officeDocument/2006/relationships/hyperlink" Target="https://suno.com/song/180f909a-e37a-4f1f-ad72-830efa4f3a88" TargetMode="External"/><Relationship Id="rId4" Type="http://schemas.openxmlformats.org/officeDocument/2006/relationships/hyperlink" Target="https://suno.com/song/3eed5dcd-acfb-4775-bd36-b532f39c7b4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ug.hr/obrazovanje/ucionica-bez-ucitelja-je-li-umjetna-inteligencija-buducnost-ili-propast-43224"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ovmat.mathos.unios.hr/speakers/doc-dr-sc-domagoj-severdij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ovmat.mathos.unios.hr/speakers/prof-dr-sc-zvonko-kostanjc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novmat.mathos.unios.hr/speakers/izv-prof-dr-sc-dijana-oresk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packback.co/" TargetMode="External"/><Relationship Id="rId3" Type="http://schemas.openxmlformats.org/officeDocument/2006/relationships/hyperlink" Target="https://chatgpt.com/" TargetMode="External"/><Relationship Id="rId7" Type="http://schemas.openxmlformats.org/officeDocument/2006/relationships/hyperlink" Target="https://teachermatic.com/" TargetMode="External"/><Relationship Id="rId2" Type="http://schemas.openxmlformats.org/officeDocument/2006/relationships/hyperlink" Target="https://claude.ai/login?returnTo=/?" TargetMode="External"/><Relationship Id="rId1" Type="http://schemas.openxmlformats.org/officeDocument/2006/relationships/slideLayout" Target="../slideLayouts/slideLayout2.xml"/><Relationship Id="rId6" Type="http://schemas.openxmlformats.org/officeDocument/2006/relationships/hyperlink" Target="https://deepmind.google/technologies/gemini/pro/" TargetMode="External"/><Relationship Id="rId5" Type="http://schemas.openxmlformats.org/officeDocument/2006/relationships/hyperlink" Target="https://www.llama.com/" TargetMode="External"/><Relationship Id="rId10" Type="http://schemas.openxmlformats.org/officeDocument/2006/relationships/hyperlink" Target="https://www.magicslides.app/" TargetMode="External"/><Relationship Id="rId4" Type="http://schemas.openxmlformats.org/officeDocument/2006/relationships/hyperlink" Target="https://aichatbot.co/onboarding-gpt-4?utm_source=google&amp;utm_medium=web&amp;utm_campaign=aichatbot_website_go_search_ww_purchase_generic_all_brd_inf_211024&amp;utm_content=170902640136&amp;utm_term=chat+gpt+4+turbo&amp;gad_source=1&amp;gclid=CjwKCAiAl4a6BhBqEiwAqvrqugQ_3jsZ3GXa7mc3oCuqe8zmJ1RCZ0AcAAl9ikb3AFQphg854U0NcxoC6GcQAvD_BwE" TargetMode="External"/><Relationship Id="rId9" Type="http://schemas.openxmlformats.org/officeDocument/2006/relationships/hyperlink" Target="https://curipo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slov 1">
            <a:extLst>
              <a:ext uri="{FF2B5EF4-FFF2-40B4-BE49-F238E27FC236}">
                <a16:creationId xmlns:a16="http://schemas.microsoft.com/office/drawing/2014/main" id="{E1EB30FB-E79B-4B9E-8B71-F9E7DB9328FF}"/>
              </a:ext>
            </a:extLst>
          </p:cNvPr>
          <p:cNvSpPr>
            <a:spLocks noGrp="1"/>
          </p:cNvSpPr>
          <p:nvPr>
            <p:ph type="ctrTitle"/>
          </p:nvPr>
        </p:nvSpPr>
        <p:spPr>
          <a:xfrm>
            <a:off x="1314824" y="735106"/>
            <a:ext cx="10053763" cy="2928470"/>
          </a:xfrm>
        </p:spPr>
        <p:txBody>
          <a:bodyPr anchor="b">
            <a:normAutofit/>
          </a:bodyPr>
          <a:lstStyle/>
          <a:p>
            <a:pPr algn="l"/>
            <a:r>
              <a:rPr lang="hr-HR" sz="4800">
                <a:solidFill>
                  <a:srgbClr val="FFFFFF"/>
                </a:solidFill>
              </a:rPr>
              <a:t>Inovativna nastava matematike</a:t>
            </a:r>
            <a:endParaRPr lang="hr-HR" sz="4800" dirty="0">
              <a:solidFill>
                <a:srgbClr val="FFFFFF"/>
              </a:solidFill>
            </a:endParaRPr>
          </a:p>
        </p:txBody>
      </p:sp>
      <p:sp>
        <p:nvSpPr>
          <p:cNvPr id="3" name="Podnaslov 2">
            <a:extLst>
              <a:ext uri="{FF2B5EF4-FFF2-40B4-BE49-F238E27FC236}">
                <a16:creationId xmlns:a16="http://schemas.microsoft.com/office/drawing/2014/main" id="{6E3205F3-5B6D-48AC-A72A-E6635C920F6D}"/>
              </a:ext>
            </a:extLst>
          </p:cNvPr>
          <p:cNvSpPr>
            <a:spLocks noGrp="1"/>
          </p:cNvSpPr>
          <p:nvPr>
            <p:ph type="subTitle" idx="1"/>
          </p:nvPr>
        </p:nvSpPr>
        <p:spPr>
          <a:xfrm>
            <a:off x="1350682" y="4870824"/>
            <a:ext cx="10005951" cy="1458258"/>
          </a:xfrm>
        </p:spPr>
        <p:txBody>
          <a:bodyPr anchor="ctr">
            <a:normAutofit/>
          </a:bodyPr>
          <a:lstStyle/>
          <a:p>
            <a:pPr algn="l"/>
            <a:r>
              <a:rPr lang="hr-HR"/>
              <a:t>5. znanstveno-stručni skup</a:t>
            </a:r>
          </a:p>
          <a:p>
            <a:pPr algn="l"/>
            <a:endParaRPr lang="hr-HR"/>
          </a:p>
          <a:p>
            <a:pPr algn="l"/>
            <a:r>
              <a:rPr lang="hr-HR"/>
              <a:t>Osijek, 29. i 30. kolovoza 2024.</a:t>
            </a:r>
            <a:endParaRPr lang="hr-HR" dirty="0"/>
          </a:p>
        </p:txBody>
      </p:sp>
      <p:pic>
        <p:nvPicPr>
          <p:cNvPr id="4" name="Slika 3">
            <a:extLst>
              <a:ext uri="{FF2B5EF4-FFF2-40B4-BE49-F238E27FC236}">
                <a16:creationId xmlns:a16="http://schemas.microsoft.com/office/drawing/2014/main" id="{4BC1E8DD-9174-4CE8-89CD-2E149228E570}"/>
              </a:ext>
            </a:extLst>
          </p:cNvPr>
          <p:cNvPicPr>
            <a:picLocks noChangeAspect="1"/>
          </p:cNvPicPr>
          <p:nvPr/>
        </p:nvPicPr>
        <p:blipFill>
          <a:blip r:embed="rId2"/>
          <a:stretch>
            <a:fillRect/>
          </a:stretch>
        </p:blipFill>
        <p:spPr>
          <a:xfrm>
            <a:off x="10604177" y="2821982"/>
            <a:ext cx="1528822" cy="1433271"/>
          </a:xfrm>
          <a:prstGeom prst="rect">
            <a:avLst/>
          </a:prstGeom>
        </p:spPr>
      </p:pic>
    </p:spTree>
    <p:extLst>
      <p:ext uri="{BB962C8B-B14F-4D97-AF65-F5344CB8AC3E}">
        <p14:creationId xmlns:p14="http://schemas.microsoft.com/office/powerpoint/2010/main" val="328854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782348-767B-4B3E-B42E-A8EFEAEECB49}"/>
              </a:ext>
            </a:extLst>
          </p:cNvPr>
          <p:cNvSpPr>
            <a:spLocks noGrp="1"/>
          </p:cNvSpPr>
          <p:nvPr>
            <p:ph type="title"/>
          </p:nvPr>
        </p:nvSpPr>
        <p:spPr>
          <a:xfrm>
            <a:off x="358515" y="177489"/>
            <a:ext cx="10515600" cy="1325563"/>
          </a:xfrm>
        </p:spPr>
        <p:txBody>
          <a:bodyPr/>
          <a:lstStyle/>
          <a:p>
            <a:r>
              <a:rPr lang="hr-HR" b="1" dirty="0">
                <a:solidFill>
                  <a:srgbClr val="002060"/>
                </a:solidFill>
              </a:rPr>
              <a:t>Predavanja</a:t>
            </a:r>
          </a:p>
        </p:txBody>
      </p:sp>
      <p:sp>
        <p:nvSpPr>
          <p:cNvPr id="5" name="Pravokutnik 4">
            <a:extLst>
              <a:ext uri="{FF2B5EF4-FFF2-40B4-BE49-F238E27FC236}">
                <a16:creationId xmlns:a16="http://schemas.microsoft.com/office/drawing/2014/main" id="{FA943CA8-3BDD-4FD0-BEC7-D2FD2D9AC88D}"/>
              </a:ext>
            </a:extLst>
          </p:cNvPr>
          <p:cNvSpPr/>
          <p:nvPr/>
        </p:nvSpPr>
        <p:spPr>
          <a:xfrm>
            <a:off x="8364309" y="4236412"/>
            <a:ext cx="3188822" cy="646331"/>
          </a:xfrm>
          <a:prstGeom prst="rect">
            <a:avLst/>
          </a:prstGeom>
        </p:spPr>
        <p:txBody>
          <a:bodyPr wrap="none">
            <a:spAutoFit/>
          </a:bodyPr>
          <a:lstStyle/>
          <a:p>
            <a:r>
              <a:rPr lang="hr-HR" cap="all" dirty="0">
                <a:hlinkClick r:id="rId2"/>
              </a:rPr>
              <a:t>prof. dr. </a:t>
            </a:r>
            <a:r>
              <a:rPr lang="hr-HR" cap="all" dirty="0" err="1">
                <a:hlinkClick r:id="rId2"/>
              </a:rPr>
              <a:t>sc</a:t>
            </a:r>
            <a:r>
              <a:rPr lang="hr-HR" cap="all" dirty="0">
                <a:hlinkClick r:id="rId2"/>
              </a:rPr>
              <a:t>. Milena </a:t>
            </a:r>
            <a:r>
              <a:rPr lang="hr-HR" cap="all" dirty="0" err="1">
                <a:hlinkClick r:id="rId2"/>
              </a:rPr>
              <a:t>Stavrić</a:t>
            </a:r>
            <a:r>
              <a:rPr lang="hr-HR" cap="all" dirty="0">
                <a:hlinkClick r:id="rId2"/>
              </a:rPr>
              <a:t> i</a:t>
            </a:r>
            <a:br>
              <a:rPr lang="hr-HR" cap="all" dirty="0">
                <a:hlinkClick r:id="rId2"/>
              </a:rPr>
            </a:br>
            <a:r>
              <a:rPr lang="hr-HR" cap="all" dirty="0">
                <a:hlinkClick r:id="rId2"/>
              </a:rPr>
              <a:t>prof. dr. </a:t>
            </a:r>
            <a:r>
              <a:rPr lang="hr-HR" cap="all" dirty="0" err="1">
                <a:hlinkClick r:id="rId2"/>
              </a:rPr>
              <a:t>sc</a:t>
            </a:r>
            <a:r>
              <a:rPr lang="hr-HR" cap="all" dirty="0">
                <a:hlinkClick r:id="rId2"/>
              </a:rPr>
              <a:t>. Albert </a:t>
            </a:r>
            <a:r>
              <a:rPr lang="hr-HR" cap="all" dirty="0" err="1">
                <a:hlinkClick r:id="rId2"/>
              </a:rPr>
              <a:t>Wiltsche</a:t>
            </a:r>
            <a:endParaRPr lang="hr-HR" cap="all" dirty="0"/>
          </a:p>
        </p:txBody>
      </p:sp>
      <p:sp>
        <p:nvSpPr>
          <p:cNvPr id="6" name="Pravokutnik 5">
            <a:extLst>
              <a:ext uri="{FF2B5EF4-FFF2-40B4-BE49-F238E27FC236}">
                <a16:creationId xmlns:a16="http://schemas.microsoft.com/office/drawing/2014/main" id="{9E2973EA-3ED2-4109-B868-7F37B953D918}"/>
              </a:ext>
            </a:extLst>
          </p:cNvPr>
          <p:cNvSpPr/>
          <p:nvPr/>
        </p:nvSpPr>
        <p:spPr>
          <a:xfrm>
            <a:off x="8364309" y="4882743"/>
            <a:ext cx="3375102" cy="923330"/>
          </a:xfrm>
          <a:prstGeom prst="rect">
            <a:avLst/>
          </a:prstGeom>
        </p:spPr>
        <p:txBody>
          <a:bodyPr wrap="square">
            <a:spAutoFit/>
          </a:bodyPr>
          <a:lstStyle/>
          <a:p>
            <a:r>
              <a:rPr lang="en-US" dirty="0">
                <a:solidFill>
                  <a:srgbClr val="FF0000"/>
                </a:solidFill>
              </a:rPr>
              <a:t>Institute of Architecture and Media, Graz University of Technology, Graz, Austria</a:t>
            </a:r>
            <a:endParaRPr lang="hr-HR" dirty="0">
              <a:solidFill>
                <a:srgbClr val="FF0000"/>
              </a:solidFill>
            </a:endParaRPr>
          </a:p>
        </p:txBody>
      </p:sp>
      <p:sp>
        <p:nvSpPr>
          <p:cNvPr id="7" name="TekstniOkvir 6">
            <a:extLst>
              <a:ext uri="{FF2B5EF4-FFF2-40B4-BE49-F238E27FC236}">
                <a16:creationId xmlns:a16="http://schemas.microsoft.com/office/drawing/2014/main" id="{62E038BE-9F20-4CB4-99CD-424E65BD374E}"/>
              </a:ext>
            </a:extLst>
          </p:cNvPr>
          <p:cNvSpPr txBox="1"/>
          <p:nvPr/>
        </p:nvSpPr>
        <p:spPr>
          <a:xfrm>
            <a:off x="358515" y="1335783"/>
            <a:ext cx="7469641" cy="1384995"/>
          </a:xfrm>
          <a:prstGeom prst="rect">
            <a:avLst/>
          </a:prstGeom>
          <a:noFill/>
        </p:spPr>
        <p:txBody>
          <a:bodyPr wrap="square" rtlCol="0">
            <a:spAutoFit/>
          </a:bodyPr>
          <a:lstStyle/>
          <a:p>
            <a:r>
              <a:rPr lang="en-US" sz="2800" b="1" dirty="0"/>
              <a:t>Designing the Future Beyond Formulas: Mathematics and Geometry as Creative Tools in the Digital Age</a:t>
            </a:r>
            <a:endParaRPr lang="hr-HR" sz="2800" b="1" dirty="0"/>
          </a:p>
        </p:txBody>
      </p:sp>
      <p:sp>
        <p:nvSpPr>
          <p:cNvPr id="10" name="Rezervirano mjesto sadržaja 9">
            <a:extLst>
              <a:ext uri="{FF2B5EF4-FFF2-40B4-BE49-F238E27FC236}">
                <a16:creationId xmlns:a16="http://schemas.microsoft.com/office/drawing/2014/main" id="{CD774C20-5261-42AD-9BA4-17B5303D9755}"/>
              </a:ext>
            </a:extLst>
          </p:cNvPr>
          <p:cNvSpPr>
            <a:spLocks noGrp="1"/>
          </p:cNvSpPr>
          <p:nvPr>
            <p:ph idx="1"/>
          </p:nvPr>
        </p:nvSpPr>
        <p:spPr>
          <a:xfrm>
            <a:off x="452589" y="2808058"/>
            <a:ext cx="7469641" cy="2790716"/>
          </a:xfrm>
        </p:spPr>
        <p:txBody>
          <a:bodyPr>
            <a:normAutofit/>
          </a:bodyPr>
          <a:lstStyle/>
          <a:p>
            <a:r>
              <a:rPr lang="hr-HR" sz="2400" dirty="0"/>
              <a:t>Prezentacija modela učenja koji podupiru znatiželju i kritičko razmišljanje tražeći od studenata da istražuju matematiku putem izrade različitih taktilnih ploha.</a:t>
            </a:r>
          </a:p>
          <a:p>
            <a:r>
              <a:rPr lang="hr-HR" sz="2400" dirty="0"/>
              <a:t> Ovaj interdisciplinarni pristup omogućio je studentima korištenje matematike i geometrije  kako bi riješili probleme iz stvarnog života na inovativan način.</a:t>
            </a:r>
          </a:p>
        </p:txBody>
      </p:sp>
      <p:pic>
        <p:nvPicPr>
          <p:cNvPr id="4" name="Slika 3">
            <a:extLst>
              <a:ext uri="{FF2B5EF4-FFF2-40B4-BE49-F238E27FC236}">
                <a16:creationId xmlns:a16="http://schemas.microsoft.com/office/drawing/2014/main" id="{61DC5B17-60AA-47F6-9018-296F25E424AC}"/>
              </a:ext>
            </a:extLst>
          </p:cNvPr>
          <p:cNvPicPr>
            <a:picLocks noChangeAspect="1"/>
          </p:cNvPicPr>
          <p:nvPr/>
        </p:nvPicPr>
        <p:blipFill>
          <a:blip r:embed="rId3"/>
          <a:stretch>
            <a:fillRect/>
          </a:stretch>
        </p:blipFill>
        <p:spPr>
          <a:xfrm>
            <a:off x="8364309" y="1034717"/>
            <a:ext cx="3323005" cy="2790716"/>
          </a:xfrm>
          <a:prstGeom prst="rect">
            <a:avLst/>
          </a:prstGeom>
        </p:spPr>
      </p:pic>
    </p:spTree>
    <p:extLst>
      <p:ext uri="{BB962C8B-B14F-4D97-AF65-F5344CB8AC3E}">
        <p14:creationId xmlns:p14="http://schemas.microsoft.com/office/powerpoint/2010/main" val="310296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782348-767B-4B3E-B42E-A8EFEAEECB49}"/>
              </a:ext>
            </a:extLst>
          </p:cNvPr>
          <p:cNvSpPr>
            <a:spLocks noGrp="1"/>
          </p:cNvSpPr>
          <p:nvPr>
            <p:ph type="title"/>
          </p:nvPr>
        </p:nvSpPr>
        <p:spPr>
          <a:xfrm>
            <a:off x="358515" y="177489"/>
            <a:ext cx="10515600" cy="1325563"/>
          </a:xfrm>
        </p:spPr>
        <p:txBody>
          <a:bodyPr/>
          <a:lstStyle/>
          <a:p>
            <a:r>
              <a:rPr lang="hr-HR" b="1" dirty="0">
                <a:solidFill>
                  <a:srgbClr val="002060"/>
                </a:solidFill>
              </a:rPr>
              <a:t>Predavanja</a:t>
            </a:r>
          </a:p>
        </p:txBody>
      </p:sp>
      <p:sp>
        <p:nvSpPr>
          <p:cNvPr id="5" name="Pravokutnik 4">
            <a:extLst>
              <a:ext uri="{FF2B5EF4-FFF2-40B4-BE49-F238E27FC236}">
                <a16:creationId xmlns:a16="http://schemas.microsoft.com/office/drawing/2014/main" id="{FA943CA8-3BDD-4FD0-BEC7-D2FD2D9AC88D}"/>
              </a:ext>
            </a:extLst>
          </p:cNvPr>
          <p:cNvSpPr/>
          <p:nvPr/>
        </p:nvSpPr>
        <p:spPr>
          <a:xfrm>
            <a:off x="8364309" y="4236412"/>
            <a:ext cx="2885342" cy="369332"/>
          </a:xfrm>
          <a:prstGeom prst="rect">
            <a:avLst/>
          </a:prstGeom>
        </p:spPr>
        <p:txBody>
          <a:bodyPr wrap="none">
            <a:spAutoFit/>
          </a:bodyPr>
          <a:lstStyle/>
          <a:p>
            <a:r>
              <a:rPr lang="hr-HR" cap="all" dirty="0">
                <a:hlinkClick r:id="rId2"/>
              </a:rPr>
              <a:t>prof. dr. </a:t>
            </a:r>
            <a:r>
              <a:rPr lang="hr-HR" cap="all" dirty="0" err="1">
                <a:hlinkClick r:id="rId2"/>
              </a:rPr>
              <a:t>sc</a:t>
            </a:r>
            <a:r>
              <a:rPr lang="hr-HR" cap="all" dirty="0">
                <a:hlinkClick r:id="rId2"/>
              </a:rPr>
              <a:t>. Josip </a:t>
            </a:r>
            <a:r>
              <a:rPr lang="hr-HR" cap="all" dirty="0" err="1">
                <a:hlinkClick r:id="rId2"/>
              </a:rPr>
              <a:t>Burušić</a:t>
            </a:r>
            <a:endParaRPr lang="hr-HR" cap="all" dirty="0"/>
          </a:p>
        </p:txBody>
      </p:sp>
      <p:sp>
        <p:nvSpPr>
          <p:cNvPr id="6" name="Pravokutnik 5">
            <a:extLst>
              <a:ext uri="{FF2B5EF4-FFF2-40B4-BE49-F238E27FC236}">
                <a16:creationId xmlns:a16="http://schemas.microsoft.com/office/drawing/2014/main" id="{9E2973EA-3ED2-4109-B868-7F37B953D918}"/>
              </a:ext>
            </a:extLst>
          </p:cNvPr>
          <p:cNvSpPr/>
          <p:nvPr/>
        </p:nvSpPr>
        <p:spPr>
          <a:xfrm>
            <a:off x="8364309" y="4882743"/>
            <a:ext cx="3375102" cy="646331"/>
          </a:xfrm>
          <a:prstGeom prst="rect">
            <a:avLst/>
          </a:prstGeom>
        </p:spPr>
        <p:txBody>
          <a:bodyPr wrap="square">
            <a:spAutoFit/>
          </a:bodyPr>
          <a:lstStyle/>
          <a:p>
            <a:r>
              <a:rPr lang="hr-HR" dirty="0">
                <a:solidFill>
                  <a:srgbClr val="FF0000"/>
                </a:solidFill>
              </a:rPr>
              <a:t>Institut društvenih znanosti Ivo Pilar u Zagrebu</a:t>
            </a:r>
          </a:p>
        </p:txBody>
      </p:sp>
      <p:sp>
        <p:nvSpPr>
          <p:cNvPr id="7" name="TekstniOkvir 6">
            <a:extLst>
              <a:ext uri="{FF2B5EF4-FFF2-40B4-BE49-F238E27FC236}">
                <a16:creationId xmlns:a16="http://schemas.microsoft.com/office/drawing/2014/main" id="{62E038BE-9F20-4CB4-99CD-424E65BD374E}"/>
              </a:ext>
            </a:extLst>
          </p:cNvPr>
          <p:cNvSpPr txBox="1"/>
          <p:nvPr/>
        </p:nvSpPr>
        <p:spPr>
          <a:xfrm>
            <a:off x="358515" y="1335783"/>
            <a:ext cx="7469641" cy="830997"/>
          </a:xfrm>
          <a:prstGeom prst="rect">
            <a:avLst/>
          </a:prstGeom>
          <a:noFill/>
        </p:spPr>
        <p:txBody>
          <a:bodyPr wrap="square" rtlCol="0">
            <a:spAutoFit/>
          </a:bodyPr>
          <a:lstStyle/>
          <a:p>
            <a:r>
              <a:rPr lang="hr-HR" sz="2400" b="1" dirty="0"/>
              <a:t>Nove mogućnosti i izazovi u nastavi matematike u modelu rada osnovnih škola kao cjelodnevnih škola</a:t>
            </a:r>
          </a:p>
        </p:txBody>
      </p:sp>
      <p:sp>
        <p:nvSpPr>
          <p:cNvPr id="10" name="Rezervirano mjesto sadržaja 9">
            <a:extLst>
              <a:ext uri="{FF2B5EF4-FFF2-40B4-BE49-F238E27FC236}">
                <a16:creationId xmlns:a16="http://schemas.microsoft.com/office/drawing/2014/main" id="{CD774C20-5261-42AD-9BA4-17B5303D9755}"/>
              </a:ext>
            </a:extLst>
          </p:cNvPr>
          <p:cNvSpPr>
            <a:spLocks noGrp="1"/>
          </p:cNvSpPr>
          <p:nvPr>
            <p:ph idx="1"/>
          </p:nvPr>
        </p:nvSpPr>
        <p:spPr>
          <a:xfrm>
            <a:off x="358515" y="2430075"/>
            <a:ext cx="6477183" cy="2632579"/>
          </a:xfrm>
        </p:spPr>
        <p:txBody>
          <a:bodyPr>
            <a:normAutofit/>
          </a:bodyPr>
          <a:lstStyle/>
          <a:p>
            <a:pPr marL="0" indent="0">
              <a:buNone/>
            </a:pPr>
            <a:r>
              <a:rPr lang="hr-HR" sz="2400" dirty="0"/>
              <a:t>Predstavljanje novog obrazovnog okvira i programske strukture rada OŠ kao cjelodnevnih škola.</a:t>
            </a:r>
          </a:p>
        </p:txBody>
      </p:sp>
      <p:pic>
        <p:nvPicPr>
          <p:cNvPr id="3" name="Slika 2">
            <a:extLst>
              <a:ext uri="{FF2B5EF4-FFF2-40B4-BE49-F238E27FC236}">
                <a16:creationId xmlns:a16="http://schemas.microsoft.com/office/drawing/2014/main" id="{5C76C9FC-85C5-4787-BB52-B15519F61034}"/>
              </a:ext>
            </a:extLst>
          </p:cNvPr>
          <p:cNvPicPr>
            <a:picLocks noChangeAspect="1"/>
          </p:cNvPicPr>
          <p:nvPr/>
        </p:nvPicPr>
        <p:blipFill>
          <a:blip r:embed="rId3"/>
          <a:stretch>
            <a:fillRect/>
          </a:stretch>
        </p:blipFill>
        <p:spPr>
          <a:xfrm>
            <a:off x="8364309" y="445919"/>
            <a:ext cx="2507920" cy="3481045"/>
          </a:xfrm>
          <a:prstGeom prst="rect">
            <a:avLst/>
          </a:prstGeom>
        </p:spPr>
      </p:pic>
    </p:spTree>
    <p:extLst>
      <p:ext uri="{BB962C8B-B14F-4D97-AF65-F5344CB8AC3E}">
        <p14:creationId xmlns:p14="http://schemas.microsoft.com/office/powerpoint/2010/main" val="231123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782348-767B-4B3E-B42E-A8EFEAEECB49}"/>
              </a:ext>
            </a:extLst>
          </p:cNvPr>
          <p:cNvSpPr>
            <a:spLocks noGrp="1"/>
          </p:cNvSpPr>
          <p:nvPr>
            <p:ph type="title"/>
          </p:nvPr>
        </p:nvSpPr>
        <p:spPr>
          <a:xfrm>
            <a:off x="358515" y="177489"/>
            <a:ext cx="10515600" cy="1325563"/>
          </a:xfrm>
        </p:spPr>
        <p:txBody>
          <a:bodyPr/>
          <a:lstStyle/>
          <a:p>
            <a:r>
              <a:rPr lang="hr-HR" b="1" dirty="0">
                <a:solidFill>
                  <a:srgbClr val="002060"/>
                </a:solidFill>
              </a:rPr>
              <a:t>Predavanja</a:t>
            </a:r>
          </a:p>
        </p:txBody>
      </p:sp>
      <p:sp>
        <p:nvSpPr>
          <p:cNvPr id="5" name="Pravokutnik 4">
            <a:extLst>
              <a:ext uri="{FF2B5EF4-FFF2-40B4-BE49-F238E27FC236}">
                <a16:creationId xmlns:a16="http://schemas.microsoft.com/office/drawing/2014/main" id="{FA943CA8-3BDD-4FD0-BEC7-D2FD2D9AC88D}"/>
              </a:ext>
            </a:extLst>
          </p:cNvPr>
          <p:cNvSpPr/>
          <p:nvPr/>
        </p:nvSpPr>
        <p:spPr>
          <a:xfrm>
            <a:off x="8364309" y="4236412"/>
            <a:ext cx="3639779" cy="369332"/>
          </a:xfrm>
          <a:prstGeom prst="rect">
            <a:avLst/>
          </a:prstGeom>
        </p:spPr>
        <p:txBody>
          <a:bodyPr wrap="none">
            <a:spAutoFit/>
          </a:bodyPr>
          <a:lstStyle/>
          <a:p>
            <a:r>
              <a:rPr lang="hr-HR" cap="all" dirty="0">
                <a:hlinkClick r:id="rId2"/>
              </a:rPr>
              <a:t>Danijela Ivanović-</a:t>
            </a:r>
            <a:r>
              <a:rPr lang="hr-HR" cap="all" dirty="0" err="1">
                <a:hlinkClick r:id="rId2"/>
              </a:rPr>
              <a:t>Ižaković</a:t>
            </a:r>
            <a:r>
              <a:rPr lang="hr-HR" cap="all" dirty="0">
                <a:hlinkClick r:id="rId2"/>
              </a:rPr>
              <a:t>, prof.</a:t>
            </a:r>
            <a:endParaRPr lang="hr-HR" cap="all" dirty="0"/>
          </a:p>
        </p:txBody>
      </p:sp>
      <p:sp>
        <p:nvSpPr>
          <p:cNvPr id="6" name="Pravokutnik 5">
            <a:extLst>
              <a:ext uri="{FF2B5EF4-FFF2-40B4-BE49-F238E27FC236}">
                <a16:creationId xmlns:a16="http://schemas.microsoft.com/office/drawing/2014/main" id="{9E2973EA-3ED2-4109-B868-7F37B953D918}"/>
              </a:ext>
            </a:extLst>
          </p:cNvPr>
          <p:cNvSpPr/>
          <p:nvPr/>
        </p:nvSpPr>
        <p:spPr>
          <a:xfrm>
            <a:off x="8364309" y="4882743"/>
            <a:ext cx="3375102" cy="646331"/>
          </a:xfrm>
          <a:prstGeom prst="rect">
            <a:avLst/>
          </a:prstGeom>
        </p:spPr>
        <p:txBody>
          <a:bodyPr wrap="square">
            <a:spAutoFit/>
          </a:bodyPr>
          <a:lstStyle/>
          <a:p>
            <a:r>
              <a:rPr lang="hr-HR" dirty="0">
                <a:solidFill>
                  <a:srgbClr val="FF0000"/>
                </a:solidFill>
              </a:rPr>
              <a:t>Elektrotehnička i prometna škola Osijek</a:t>
            </a:r>
          </a:p>
        </p:txBody>
      </p:sp>
      <p:sp>
        <p:nvSpPr>
          <p:cNvPr id="7" name="TekstniOkvir 6">
            <a:extLst>
              <a:ext uri="{FF2B5EF4-FFF2-40B4-BE49-F238E27FC236}">
                <a16:creationId xmlns:a16="http://schemas.microsoft.com/office/drawing/2014/main" id="{62E038BE-9F20-4CB4-99CD-424E65BD374E}"/>
              </a:ext>
            </a:extLst>
          </p:cNvPr>
          <p:cNvSpPr txBox="1"/>
          <p:nvPr/>
        </p:nvSpPr>
        <p:spPr>
          <a:xfrm>
            <a:off x="358515" y="1335783"/>
            <a:ext cx="7469641" cy="523220"/>
          </a:xfrm>
          <a:prstGeom prst="rect">
            <a:avLst/>
          </a:prstGeom>
          <a:noFill/>
        </p:spPr>
        <p:txBody>
          <a:bodyPr wrap="square" rtlCol="0">
            <a:spAutoFit/>
          </a:bodyPr>
          <a:lstStyle/>
          <a:p>
            <a:r>
              <a:rPr lang="fi-FI" sz="2800" b="1" dirty="0"/>
              <a:t>Uron u geometriju: VR iskustva</a:t>
            </a:r>
            <a:endParaRPr lang="hr-HR" sz="2800" b="1" dirty="0"/>
          </a:p>
        </p:txBody>
      </p:sp>
      <p:sp>
        <p:nvSpPr>
          <p:cNvPr id="10" name="Rezervirano mjesto sadržaja 9">
            <a:extLst>
              <a:ext uri="{FF2B5EF4-FFF2-40B4-BE49-F238E27FC236}">
                <a16:creationId xmlns:a16="http://schemas.microsoft.com/office/drawing/2014/main" id="{CD774C20-5261-42AD-9BA4-17B5303D9755}"/>
              </a:ext>
            </a:extLst>
          </p:cNvPr>
          <p:cNvSpPr>
            <a:spLocks noGrp="1"/>
          </p:cNvSpPr>
          <p:nvPr>
            <p:ph idx="1"/>
          </p:nvPr>
        </p:nvSpPr>
        <p:spPr>
          <a:xfrm>
            <a:off x="358515" y="2430075"/>
            <a:ext cx="6477183" cy="2632579"/>
          </a:xfrm>
        </p:spPr>
        <p:txBody>
          <a:bodyPr>
            <a:noAutofit/>
          </a:bodyPr>
          <a:lstStyle/>
          <a:p>
            <a:r>
              <a:rPr lang="hr-HR" sz="2400" dirty="0"/>
              <a:t>Predstavljanje projekta korištenja proširene i virtualne stvarnosti te platforme </a:t>
            </a:r>
            <a:r>
              <a:rPr lang="hr-HR" sz="2400" dirty="0" err="1"/>
              <a:t>SimLab</a:t>
            </a:r>
            <a:r>
              <a:rPr lang="hr-HR" sz="2400" dirty="0"/>
              <a:t> koja sadrži alate za stvaranje, dijeljenje i reprodukciju interaktivnih iskustava na različitim uređajima (računala ili uređaj za VR) na kojima nastavnici, bez potrebe za poznavanjem programiranja, mogu stvarati edukativne sadržaje, primjenjujući suvremene interaktivne metode poučavanja učenika te vrednovanja njihova znanja.</a:t>
            </a:r>
          </a:p>
        </p:txBody>
      </p:sp>
      <p:pic>
        <p:nvPicPr>
          <p:cNvPr id="4" name="Slika 3">
            <a:extLst>
              <a:ext uri="{FF2B5EF4-FFF2-40B4-BE49-F238E27FC236}">
                <a16:creationId xmlns:a16="http://schemas.microsoft.com/office/drawing/2014/main" id="{685D24A7-2E11-4E33-84CA-CF44379B8CED}"/>
              </a:ext>
            </a:extLst>
          </p:cNvPr>
          <p:cNvPicPr>
            <a:picLocks noChangeAspect="1"/>
          </p:cNvPicPr>
          <p:nvPr/>
        </p:nvPicPr>
        <p:blipFill>
          <a:blip r:embed="rId3"/>
          <a:stretch>
            <a:fillRect/>
          </a:stretch>
        </p:blipFill>
        <p:spPr>
          <a:xfrm>
            <a:off x="8457985" y="490088"/>
            <a:ext cx="2791666" cy="3462808"/>
          </a:xfrm>
          <a:prstGeom prst="rect">
            <a:avLst/>
          </a:prstGeom>
        </p:spPr>
      </p:pic>
    </p:spTree>
    <p:extLst>
      <p:ext uri="{BB962C8B-B14F-4D97-AF65-F5344CB8AC3E}">
        <p14:creationId xmlns:p14="http://schemas.microsoft.com/office/powerpoint/2010/main" val="409529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782348-767B-4B3E-B42E-A8EFEAEECB49}"/>
              </a:ext>
            </a:extLst>
          </p:cNvPr>
          <p:cNvSpPr>
            <a:spLocks noGrp="1"/>
          </p:cNvSpPr>
          <p:nvPr>
            <p:ph type="title"/>
          </p:nvPr>
        </p:nvSpPr>
        <p:spPr>
          <a:xfrm>
            <a:off x="358515" y="177489"/>
            <a:ext cx="10515600" cy="1325563"/>
          </a:xfrm>
        </p:spPr>
        <p:txBody>
          <a:bodyPr/>
          <a:lstStyle/>
          <a:p>
            <a:r>
              <a:rPr lang="hr-HR" b="1" dirty="0">
                <a:solidFill>
                  <a:srgbClr val="002060"/>
                </a:solidFill>
              </a:rPr>
              <a:t>Predavanja</a:t>
            </a:r>
          </a:p>
        </p:txBody>
      </p:sp>
      <p:sp>
        <p:nvSpPr>
          <p:cNvPr id="5" name="Pravokutnik 4">
            <a:extLst>
              <a:ext uri="{FF2B5EF4-FFF2-40B4-BE49-F238E27FC236}">
                <a16:creationId xmlns:a16="http://schemas.microsoft.com/office/drawing/2014/main" id="{FA943CA8-3BDD-4FD0-BEC7-D2FD2D9AC88D}"/>
              </a:ext>
            </a:extLst>
          </p:cNvPr>
          <p:cNvSpPr/>
          <p:nvPr/>
        </p:nvSpPr>
        <p:spPr>
          <a:xfrm>
            <a:off x="8364309" y="4236412"/>
            <a:ext cx="2784545" cy="646331"/>
          </a:xfrm>
          <a:prstGeom prst="rect">
            <a:avLst/>
          </a:prstGeom>
        </p:spPr>
        <p:txBody>
          <a:bodyPr wrap="none">
            <a:spAutoFit/>
          </a:bodyPr>
          <a:lstStyle/>
          <a:p>
            <a:r>
              <a:rPr lang="hr-HR" u="sng" cap="all" dirty="0">
                <a:solidFill>
                  <a:schemeClr val="accent1"/>
                </a:solidFill>
                <a:hlinkClick r:id="rId2">
                  <a:extLst>
                    <a:ext uri="{A12FA001-AC4F-418D-AE19-62706E023703}">
                      <ahyp:hlinkClr xmlns:ahyp="http://schemas.microsoft.com/office/drawing/2018/hyperlinkcolor" val="tx"/>
                    </a:ext>
                  </a:extLst>
                </a:hlinkClick>
              </a:rPr>
              <a:t>IZV. PROF.</a:t>
            </a:r>
            <a:r>
              <a:rPr lang="hr-HR" u="sng" cap="all" dirty="0">
                <a:solidFill>
                  <a:schemeClr val="accent1"/>
                </a:solidFill>
              </a:rPr>
              <a:t>Dr.SC. SNJEŽANA </a:t>
            </a:r>
            <a:br>
              <a:rPr lang="hr-HR" u="sng" cap="all" dirty="0">
                <a:solidFill>
                  <a:schemeClr val="accent1"/>
                </a:solidFill>
              </a:rPr>
            </a:br>
            <a:r>
              <a:rPr lang="hr-HR" u="sng" cap="all" dirty="0">
                <a:solidFill>
                  <a:schemeClr val="accent1"/>
                </a:solidFill>
              </a:rPr>
              <a:t>MAJSTOROVIĆ ERGOTIĆ</a:t>
            </a:r>
          </a:p>
        </p:txBody>
      </p:sp>
      <p:sp>
        <p:nvSpPr>
          <p:cNvPr id="6" name="Pravokutnik 5">
            <a:extLst>
              <a:ext uri="{FF2B5EF4-FFF2-40B4-BE49-F238E27FC236}">
                <a16:creationId xmlns:a16="http://schemas.microsoft.com/office/drawing/2014/main" id="{9E2973EA-3ED2-4109-B868-7F37B953D918}"/>
              </a:ext>
            </a:extLst>
          </p:cNvPr>
          <p:cNvSpPr/>
          <p:nvPr/>
        </p:nvSpPr>
        <p:spPr>
          <a:xfrm>
            <a:off x="8364309" y="4882743"/>
            <a:ext cx="3375102" cy="646331"/>
          </a:xfrm>
          <a:prstGeom prst="rect">
            <a:avLst/>
          </a:prstGeom>
        </p:spPr>
        <p:txBody>
          <a:bodyPr wrap="square">
            <a:spAutoFit/>
          </a:bodyPr>
          <a:lstStyle/>
          <a:p>
            <a:r>
              <a:rPr lang="hr-HR" dirty="0">
                <a:solidFill>
                  <a:srgbClr val="FF0000"/>
                </a:solidFill>
              </a:rPr>
              <a:t>Fakultet primijenjene matematike i informatike</a:t>
            </a:r>
          </a:p>
        </p:txBody>
      </p:sp>
      <p:sp>
        <p:nvSpPr>
          <p:cNvPr id="7" name="TekstniOkvir 6">
            <a:extLst>
              <a:ext uri="{FF2B5EF4-FFF2-40B4-BE49-F238E27FC236}">
                <a16:creationId xmlns:a16="http://schemas.microsoft.com/office/drawing/2014/main" id="{62E038BE-9F20-4CB4-99CD-424E65BD374E}"/>
              </a:ext>
            </a:extLst>
          </p:cNvPr>
          <p:cNvSpPr txBox="1"/>
          <p:nvPr/>
        </p:nvSpPr>
        <p:spPr>
          <a:xfrm>
            <a:off x="487794" y="1412565"/>
            <a:ext cx="7469641" cy="1384995"/>
          </a:xfrm>
          <a:prstGeom prst="rect">
            <a:avLst/>
          </a:prstGeom>
          <a:noFill/>
        </p:spPr>
        <p:txBody>
          <a:bodyPr wrap="square" rtlCol="0">
            <a:spAutoFit/>
          </a:bodyPr>
          <a:lstStyle/>
          <a:p>
            <a:r>
              <a:rPr lang="pl-PL" sz="2800" b="1" dirty="0"/>
              <a:t>Predstavljanje rezultata projekta RZC PAN HR</a:t>
            </a:r>
            <a:br>
              <a:rPr lang="pl-PL" sz="2800" b="1" dirty="0"/>
            </a:br>
            <a:r>
              <a:rPr lang="pl-PL" sz="2800" b="1" dirty="0">
                <a:hlinkClick r:id="rId3"/>
              </a:rPr>
              <a:t>https://rzcpan.hr/</a:t>
            </a:r>
            <a:endParaRPr lang="pl-PL" sz="2800" b="1" dirty="0"/>
          </a:p>
          <a:p>
            <a:endParaRPr lang="hr-HR" sz="2800" b="1" dirty="0"/>
          </a:p>
        </p:txBody>
      </p:sp>
      <p:sp>
        <p:nvSpPr>
          <p:cNvPr id="10" name="Rezervirano mjesto sadržaja 9">
            <a:extLst>
              <a:ext uri="{FF2B5EF4-FFF2-40B4-BE49-F238E27FC236}">
                <a16:creationId xmlns:a16="http://schemas.microsoft.com/office/drawing/2014/main" id="{CD774C20-5261-42AD-9BA4-17B5303D9755}"/>
              </a:ext>
            </a:extLst>
          </p:cNvPr>
          <p:cNvSpPr>
            <a:spLocks noGrp="1"/>
          </p:cNvSpPr>
          <p:nvPr>
            <p:ph idx="1"/>
          </p:nvPr>
        </p:nvSpPr>
        <p:spPr>
          <a:xfrm>
            <a:off x="358515" y="2430075"/>
            <a:ext cx="6477183" cy="2632579"/>
          </a:xfrm>
        </p:spPr>
        <p:txBody>
          <a:bodyPr>
            <a:noAutofit/>
          </a:bodyPr>
          <a:lstStyle/>
          <a:p>
            <a:r>
              <a:rPr lang="hr-HR" sz="2400" dirty="0"/>
              <a:t>Regionalni znanstveni centar Panonske Hrvatske započeo je s radom 15. srpnja 2022. godine, a završio je 14. travnja 2024. godine.</a:t>
            </a:r>
          </a:p>
          <a:p>
            <a:r>
              <a:rPr lang="hr-HR" sz="2400" dirty="0"/>
              <a:t>Sudionici su upoznati sa provedenim aktivnostima, ostvarenim rezultatima i postignutim ciljevima RZC PAN HR.</a:t>
            </a:r>
          </a:p>
          <a:p>
            <a:r>
              <a:rPr lang="hr-HR" sz="2400" dirty="0"/>
              <a:t>Posebna pažnja posvećena je uspostavi regionalnog znanstvenog centra sa sjedištem u </a:t>
            </a:r>
            <a:r>
              <a:rPr lang="hr-HR" sz="2400" dirty="0" err="1"/>
              <a:t>Josipovcu</a:t>
            </a:r>
            <a:r>
              <a:rPr lang="hr-HR" sz="2400" dirty="0"/>
              <a:t> </a:t>
            </a:r>
            <a:r>
              <a:rPr lang="hr-HR" sz="2400" dirty="0" err="1"/>
              <a:t>Punitovačkom</a:t>
            </a:r>
            <a:r>
              <a:rPr lang="hr-HR" sz="2400" dirty="0"/>
              <a:t> te podružnicama u slatini i Suhopolju.</a:t>
            </a:r>
          </a:p>
        </p:txBody>
      </p:sp>
      <p:pic>
        <p:nvPicPr>
          <p:cNvPr id="3" name="Slika 2">
            <a:extLst>
              <a:ext uri="{FF2B5EF4-FFF2-40B4-BE49-F238E27FC236}">
                <a16:creationId xmlns:a16="http://schemas.microsoft.com/office/drawing/2014/main" id="{724542C0-2526-4AF3-B27A-0DBE8C60CC93}"/>
              </a:ext>
            </a:extLst>
          </p:cNvPr>
          <p:cNvPicPr>
            <a:picLocks noChangeAspect="1"/>
          </p:cNvPicPr>
          <p:nvPr/>
        </p:nvPicPr>
        <p:blipFill>
          <a:blip r:embed="rId4"/>
          <a:stretch>
            <a:fillRect/>
          </a:stretch>
        </p:blipFill>
        <p:spPr>
          <a:xfrm>
            <a:off x="8364309" y="617066"/>
            <a:ext cx="2935818" cy="3415432"/>
          </a:xfrm>
          <a:prstGeom prst="rect">
            <a:avLst/>
          </a:prstGeom>
        </p:spPr>
      </p:pic>
    </p:spTree>
    <p:extLst>
      <p:ext uri="{BB962C8B-B14F-4D97-AF65-F5344CB8AC3E}">
        <p14:creationId xmlns:p14="http://schemas.microsoft.com/office/powerpoint/2010/main" val="246620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4782348-767B-4B3E-B42E-A8EFEAEECB49}"/>
              </a:ext>
            </a:extLst>
          </p:cNvPr>
          <p:cNvSpPr>
            <a:spLocks noGrp="1"/>
          </p:cNvSpPr>
          <p:nvPr>
            <p:ph type="title"/>
          </p:nvPr>
        </p:nvSpPr>
        <p:spPr>
          <a:xfrm>
            <a:off x="656823" y="962166"/>
            <a:ext cx="3103808" cy="4421876"/>
          </a:xfrm>
        </p:spPr>
        <p:txBody>
          <a:bodyPr anchor="t">
            <a:normAutofit/>
          </a:bodyPr>
          <a:lstStyle/>
          <a:p>
            <a:pPr algn="r"/>
            <a:r>
              <a:rPr lang="hr-HR" sz="4000" b="1" dirty="0"/>
              <a:t>Radionice</a:t>
            </a:r>
          </a:p>
        </p:txBody>
      </p:sp>
      <p:sp>
        <p:nvSpPr>
          <p:cNvPr id="8" name="Rezervirano mjesto sadržaja 7">
            <a:extLst>
              <a:ext uri="{FF2B5EF4-FFF2-40B4-BE49-F238E27FC236}">
                <a16:creationId xmlns:a16="http://schemas.microsoft.com/office/drawing/2014/main" id="{DDBC59F0-298D-44C5-96BD-1A60BD08D31A}"/>
              </a:ext>
            </a:extLst>
          </p:cNvPr>
          <p:cNvSpPr>
            <a:spLocks noGrp="1"/>
          </p:cNvSpPr>
          <p:nvPr>
            <p:ph idx="1"/>
          </p:nvPr>
        </p:nvSpPr>
        <p:spPr>
          <a:xfrm>
            <a:off x="4088929" y="962167"/>
            <a:ext cx="6858113" cy="4743174"/>
          </a:xfrm>
        </p:spPr>
        <p:txBody>
          <a:bodyPr anchor="t">
            <a:normAutofit/>
          </a:bodyPr>
          <a:lstStyle/>
          <a:p>
            <a:r>
              <a:rPr lang="pl-PL" sz="2400" b="1" dirty="0"/>
              <a:t>Vektori</a:t>
            </a:r>
            <a:r>
              <a:rPr lang="pl-PL" sz="2400" dirty="0"/>
              <a:t>- istraživačka nastava uz chatbot, Mia Milun i Lada Tudor Jakić, III. Gimnazija, Split</a:t>
            </a:r>
          </a:p>
          <a:p>
            <a:pPr marL="0" indent="0">
              <a:buNone/>
            </a:pPr>
            <a:endParaRPr lang="pl-PL" sz="2400" dirty="0"/>
          </a:p>
          <a:p>
            <a:r>
              <a:rPr lang="pl-PL" sz="2400" b="1" dirty="0"/>
              <a:t>Digitalni alat: MagicSchool.ai</a:t>
            </a:r>
            <a:r>
              <a:rPr lang="pl-PL" sz="2400" dirty="0"/>
              <a:t>, Ines Burazin Šapina, Strojarska tehnička škola Osijek</a:t>
            </a:r>
          </a:p>
          <a:p>
            <a:pPr marL="0" indent="0">
              <a:buNone/>
            </a:pPr>
            <a:endParaRPr lang="pl-PL" sz="2400" dirty="0"/>
          </a:p>
          <a:p>
            <a:r>
              <a:rPr lang="pl-PL" sz="2400" b="1" dirty="0"/>
              <a:t>Umjetna inteligencija u nastavi matematike s naglaskom na adaptivno učenje</a:t>
            </a:r>
            <a:r>
              <a:rPr lang="pl-PL" sz="2400" dirty="0"/>
              <a:t>, Lidija Blagojević, Barbara Knežević, Luka Blagojević, II. Gimnazija Osijek, Srednja škola Isidora Kršnjavačkog, Našice</a:t>
            </a:r>
          </a:p>
          <a:p>
            <a:endParaRPr lang="hr-HR" sz="2000" dirty="0"/>
          </a:p>
        </p:txBody>
      </p:sp>
      <p:sp>
        <p:nvSpPr>
          <p:cNvPr id="32" name="Rectangle 3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70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6BD1EC-390E-47F1-9F34-1AA7DC1B76B5}"/>
              </a:ext>
            </a:extLst>
          </p:cNvPr>
          <p:cNvSpPr>
            <a:spLocks noGrp="1"/>
          </p:cNvSpPr>
          <p:nvPr>
            <p:ph type="title"/>
          </p:nvPr>
        </p:nvSpPr>
        <p:spPr>
          <a:xfrm>
            <a:off x="838200" y="1831916"/>
            <a:ext cx="10515600" cy="1325563"/>
          </a:xfrm>
        </p:spPr>
        <p:txBody>
          <a:bodyPr>
            <a:normAutofit fontScale="90000"/>
          </a:bodyPr>
          <a:lstStyle/>
          <a:p>
            <a:r>
              <a:rPr lang="pl-PL" b="1" dirty="0"/>
              <a:t>Vektori</a:t>
            </a:r>
            <a:r>
              <a:rPr lang="pl-PL" dirty="0"/>
              <a:t>- </a:t>
            </a:r>
            <a:r>
              <a:rPr lang="pl-PL" sz="3100" dirty="0"/>
              <a:t>istraživačka nastava uz chatbot, Mia Milun i Lada Tudor Jakić, </a:t>
            </a:r>
            <a:br>
              <a:rPr lang="pl-PL" sz="3100" dirty="0"/>
            </a:br>
            <a:r>
              <a:rPr lang="pl-PL" sz="3100" dirty="0"/>
              <a:t>                     III. Gimnazija, Split</a:t>
            </a:r>
            <a:br>
              <a:rPr lang="pl-PL" dirty="0"/>
            </a:br>
            <a:br>
              <a:rPr lang="pl-PL" dirty="0"/>
            </a:br>
            <a:br>
              <a:rPr lang="pl-PL" dirty="0"/>
            </a:br>
            <a:endParaRPr lang="hr-HR" dirty="0"/>
          </a:p>
        </p:txBody>
      </p:sp>
      <p:sp>
        <p:nvSpPr>
          <p:cNvPr id="3" name="Rezervirano mjesto sadržaja 2">
            <a:extLst>
              <a:ext uri="{FF2B5EF4-FFF2-40B4-BE49-F238E27FC236}">
                <a16:creationId xmlns:a16="http://schemas.microsoft.com/office/drawing/2014/main" id="{6C849B41-5019-4764-B2E7-9C33D147AD05}"/>
              </a:ext>
            </a:extLst>
          </p:cNvPr>
          <p:cNvSpPr>
            <a:spLocks noGrp="1"/>
          </p:cNvSpPr>
          <p:nvPr>
            <p:ph idx="1"/>
          </p:nvPr>
        </p:nvSpPr>
        <p:spPr>
          <a:xfrm>
            <a:off x="648629" y="2996503"/>
            <a:ext cx="10515600" cy="4351338"/>
          </a:xfrm>
        </p:spPr>
        <p:txBody>
          <a:bodyPr/>
          <a:lstStyle/>
          <a:p>
            <a:r>
              <a:rPr lang="hr-HR" dirty="0">
                <a:hlinkClick r:id="rId2"/>
              </a:rPr>
              <a:t>https://cdn.botpress.cloud/webchat/v2/shareable.html?botId=245adb5d-d05c-41b1-89ed-e4ac9285824c</a:t>
            </a:r>
            <a:endParaRPr lang="hr-HR" dirty="0"/>
          </a:p>
          <a:p>
            <a:r>
              <a:rPr lang="hr-HR" dirty="0">
                <a:hlinkClick r:id="rId3"/>
              </a:rPr>
              <a:t>https://qr.me-qr.com</a:t>
            </a:r>
            <a:r>
              <a:rPr lang="hr-HR">
                <a:hlinkClick r:id="rId3"/>
              </a:rPr>
              <a:t>/9GySwmFb</a:t>
            </a:r>
            <a:endParaRPr lang="hr-HR" dirty="0"/>
          </a:p>
          <a:p>
            <a:endParaRPr lang="hr-HR" dirty="0"/>
          </a:p>
        </p:txBody>
      </p:sp>
    </p:spTree>
    <p:extLst>
      <p:ext uri="{BB962C8B-B14F-4D97-AF65-F5344CB8AC3E}">
        <p14:creationId xmlns:p14="http://schemas.microsoft.com/office/powerpoint/2010/main" val="179299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9ED88AB-BE3D-4E02-92BC-7A5104BA70C0}"/>
              </a:ext>
            </a:extLst>
          </p:cNvPr>
          <p:cNvSpPr>
            <a:spLocks noGrp="1"/>
          </p:cNvSpPr>
          <p:nvPr>
            <p:ph type="title"/>
          </p:nvPr>
        </p:nvSpPr>
        <p:spPr>
          <a:xfrm>
            <a:off x="1008184" y="174032"/>
            <a:ext cx="10175631" cy="1111843"/>
          </a:xfrm>
        </p:spPr>
        <p:txBody>
          <a:bodyPr anchor="ctr">
            <a:normAutofit/>
          </a:bodyPr>
          <a:lstStyle/>
          <a:p>
            <a:pPr algn="ctr"/>
            <a:r>
              <a:rPr lang="hr-HR" sz="4000"/>
              <a:t>Digitalni alati:</a:t>
            </a:r>
          </a:p>
        </p:txBody>
      </p:sp>
      <p:sp>
        <p:nvSpPr>
          <p:cNvPr id="3" name="Rezervirano mjesto sadržaja 2">
            <a:extLst>
              <a:ext uri="{FF2B5EF4-FFF2-40B4-BE49-F238E27FC236}">
                <a16:creationId xmlns:a16="http://schemas.microsoft.com/office/drawing/2014/main" id="{7E787060-9F71-4B94-8F83-AA2115A7077E}"/>
              </a:ext>
            </a:extLst>
          </p:cNvPr>
          <p:cNvSpPr>
            <a:spLocks noGrp="1"/>
          </p:cNvSpPr>
          <p:nvPr>
            <p:ph idx="1"/>
          </p:nvPr>
        </p:nvSpPr>
        <p:spPr>
          <a:xfrm>
            <a:off x="1008184" y="1459907"/>
            <a:ext cx="10175630" cy="767904"/>
          </a:xfrm>
        </p:spPr>
        <p:txBody>
          <a:bodyPr anchor="ctr">
            <a:normAutofit/>
          </a:bodyPr>
          <a:lstStyle/>
          <a:p>
            <a:pPr algn="ctr"/>
            <a:r>
              <a:rPr lang="hr-HR" sz="2000">
                <a:hlinkClick r:id="rId2"/>
              </a:rPr>
              <a:t>https://www.magicschool.ai/</a:t>
            </a:r>
            <a:endParaRPr lang="hr-HR" sz="2000"/>
          </a:p>
          <a:p>
            <a:pPr algn="ctr"/>
            <a:endParaRPr lang="hr-HR" sz="2000"/>
          </a:p>
        </p:txBody>
      </p:sp>
      <p:pic>
        <p:nvPicPr>
          <p:cNvPr id="4" name="Slika 3">
            <a:extLst>
              <a:ext uri="{FF2B5EF4-FFF2-40B4-BE49-F238E27FC236}">
                <a16:creationId xmlns:a16="http://schemas.microsoft.com/office/drawing/2014/main" id="{E949D9E6-B871-4BA7-980D-E0A312205C24}"/>
              </a:ext>
            </a:extLst>
          </p:cNvPr>
          <p:cNvPicPr>
            <a:picLocks noChangeAspect="1"/>
          </p:cNvPicPr>
          <p:nvPr/>
        </p:nvPicPr>
        <p:blipFill>
          <a:blip r:embed="rId3"/>
          <a:stretch>
            <a:fillRect/>
          </a:stretch>
        </p:blipFill>
        <p:spPr>
          <a:xfrm>
            <a:off x="1584982" y="2405149"/>
            <a:ext cx="9015938" cy="3899393"/>
          </a:xfrm>
          <a:prstGeom prst="rect">
            <a:avLst/>
          </a:prstGeom>
        </p:spPr>
      </p:pic>
    </p:spTree>
    <p:extLst>
      <p:ext uri="{BB962C8B-B14F-4D97-AF65-F5344CB8AC3E}">
        <p14:creationId xmlns:p14="http://schemas.microsoft.com/office/powerpoint/2010/main" val="3862140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CA72357-DB55-4530-9E81-912A336B5867}"/>
              </a:ext>
            </a:extLst>
          </p:cNvPr>
          <p:cNvSpPr>
            <a:spLocks noGrp="1"/>
          </p:cNvSpPr>
          <p:nvPr>
            <p:ph type="title"/>
          </p:nvPr>
        </p:nvSpPr>
        <p:spPr>
          <a:xfrm>
            <a:off x="793662" y="386930"/>
            <a:ext cx="10066122" cy="1298448"/>
          </a:xfrm>
        </p:spPr>
        <p:txBody>
          <a:bodyPr anchor="b">
            <a:normAutofit/>
          </a:bodyPr>
          <a:lstStyle/>
          <a:p>
            <a:r>
              <a:rPr lang="hr-HR" sz="4800" dirty="0"/>
              <a:t>Adaptivno učenje</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6318C69D-E650-4949-8523-10C04AC1E5B7}"/>
              </a:ext>
            </a:extLst>
          </p:cNvPr>
          <p:cNvSpPr>
            <a:spLocks noGrp="1"/>
          </p:cNvSpPr>
          <p:nvPr>
            <p:ph idx="1"/>
          </p:nvPr>
        </p:nvSpPr>
        <p:spPr>
          <a:xfrm>
            <a:off x="793661" y="2599509"/>
            <a:ext cx="4530898" cy="3639450"/>
          </a:xfrm>
        </p:spPr>
        <p:txBody>
          <a:bodyPr anchor="ctr">
            <a:normAutofit fontScale="92500" lnSpcReduction="10000"/>
          </a:bodyPr>
          <a:lstStyle/>
          <a:p>
            <a:r>
              <a:rPr lang="hr-HR" sz="2000" dirty="0">
                <a:hlinkClick r:id="rId2"/>
              </a:rPr>
              <a:t>https://app.questionwell.org/en/quiz-game/create</a:t>
            </a:r>
            <a:endParaRPr lang="hr-HR" sz="2000" dirty="0"/>
          </a:p>
          <a:p>
            <a:r>
              <a:rPr lang="hr-HR" sz="2000" dirty="0">
                <a:hlinkClick r:id="rId3"/>
              </a:rPr>
              <a:t>https://suno.com/</a:t>
            </a:r>
            <a:endParaRPr lang="hr-HR" sz="2000" dirty="0"/>
          </a:p>
          <a:p>
            <a:r>
              <a:rPr lang="hr-HR" sz="2000" dirty="0">
                <a:hlinkClick r:id="rId4"/>
              </a:rPr>
              <a:t>https://suno.com/song/3eed5dcd-acfb-4775-bd36-b532f39c7b47</a:t>
            </a:r>
            <a:endParaRPr lang="hr-HR" sz="2000" dirty="0"/>
          </a:p>
          <a:p>
            <a:r>
              <a:rPr lang="hr-HR" sz="2000" dirty="0">
                <a:hlinkClick r:id="rId5"/>
              </a:rPr>
              <a:t>https://suno.com/song/180f909a-e37a-4f1f-ad72-830efa4f3a88</a:t>
            </a:r>
            <a:endParaRPr lang="hr-HR" sz="2000" dirty="0"/>
          </a:p>
          <a:p>
            <a:endParaRPr lang="hr-HR" sz="2000" dirty="0"/>
          </a:p>
          <a:p>
            <a:endParaRPr lang="hr-HR" sz="2000" dirty="0"/>
          </a:p>
          <a:p>
            <a:r>
              <a:rPr lang="hr-HR" sz="2000" dirty="0">
                <a:hlinkClick r:id="rId6"/>
              </a:rPr>
              <a:t>https://ema.carnet.hr/Education/GeneralInfo/21367</a:t>
            </a:r>
            <a:endParaRPr lang="hr-HR" sz="2000" dirty="0"/>
          </a:p>
          <a:p>
            <a:endParaRPr lang="hr-HR" sz="2000" dirty="0"/>
          </a:p>
        </p:txBody>
      </p:sp>
      <p:pic>
        <p:nvPicPr>
          <p:cNvPr id="4" name="Slika 3">
            <a:extLst>
              <a:ext uri="{FF2B5EF4-FFF2-40B4-BE49-F238E27FC236}">
                <a16:creationId xmlns:a16="http://schemas.microsoft.com/office/drawing/2014/main" id="{6D2E0821-9303-49B9-BA6F-E2ABC42B4845}"/>
              </a:ext>
            </a:extLst>
          </p:cNvPr>
          <p:cNvPicPr>
            <a:picLocks noChangeAspect="1"/>
          </p:cNvPicPr>
          <p:nvPr/>
        </p:nvPicPr>
        <p:blipFill>
          <a:blip r:embed="rId7"/>
          <a:stretch>
            <a:fillRect/>
          </a:stretch>
        </p:blipFill>
        <p:spPr>
          <a:xfrm>
            <a:off x="5826723" y="4077457"/>
            <a:ext cx="5150277" cy="1789721"/>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473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A138155F-76B4-4B98-821D-11AB4064F602}"/>
              </a:ext>
            </a:extLst>
          </p:cNvPr>
          <p:cNvPicPr>
            <a:picLocks noChangeAspect="1"/>
          </p:cNvPicPr>
          <p:nvPr/>
        </p:nvPicPr>
        <p:blipFill>
          <a:blip r:embed="rId2"/>
          <a:srcRect l="11109" r="18392"/>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57E56590-3439-4D15-9B1E-74698FC7BBE6}"/>
              </a:ext>
            </a:extLst>
          </p:cNvPr>
          <p:cNvSpPr>
            <a:spLocks noGrp="1"/>
          </p:cNvSpPr>
          <p:nvPr>
            <p:ph type="title"/>
          </p:nvPr>
        </p:nvSpPr>
        <p:spPr>
          <a:xfrm>
            <a:off x="838200" y="365125"/>
            <a:ext cx="5517630" cy="1899912"/>
          </a:xfrm>
        </p:spPr>
        <p:txBody>
          <a:bodyPr>
            <a:normAutofit/>
          </a:bodyPr>
          <a:lstStyle/>
          <a:p>
            <a:r>
              <a:rPr lang="hr-HR" sz="4000" b="1" dirty="0"/>
              <a:t>Učionica bez učitelja</a:t>
            </a:r>
            <a:br>
              <a:rPr lang="hr-HR" sz="4000" b="1" dirty="0"/>
            </a:br>
            <a:r>
              <a:rPr lang="hr-HR" sz="4000" b="1" dirty="0"/>
              <a:t>BUG, </a:t>
            </a:r>
            <a:r>
              <a:rPr lang="pl-PL" sz="2000" dirty="0"/>
              <a:t>1. rujna 2024. </a:t>
            </a:r>
            <a:endParaRPr lang="hr-HR" sz="2000" dirty="0"/>
          </a:p>
        </p:txBody>
      </p:sp>
      <p:sp>
        <p:nvSpPr>
          <p:cNvPr id="3" name="Rezervirano mjesto sadržaja 2">
            <a:extLst>
              <a:ext uri="{FF2B5EF4-FFF2-40B4-BE49-F238E27FC236}">
                <a16:creationId xmlns:a16="http://schemas.microsoft.com/office/drawing/2014/main" id="{FA26F86F-0652-4F98-9A2C-9A67AC82CC70}"/>
              </a:ext>
            </a:extLst>
          </p:cNvPr>
          <p:cNvSpPr>
            <a:spLocks noGrp="1"/>
          </p:cNvSpPr>
          <p:nvPr>
            <p:ph idx="1"/>
          </p:nvPr>
        </p:nvSpPr>
        <p:spPr>
          <a:xfrm>
            <a:off x="838200" y="2434201"/>
            <a:ext cx="3822189" cy="3742762"/>
          </a:xfrm>
        </p:spPr>
        <p:txBody>
          <a:bodyPr>
            <a:normAutofit/>
          </a:bodyPr>
          <a:lstStyle/>
          <a:p>
            <a:r>
              <a:rPr lang="hr-HR" sz="2000" dirty="0">
                <a:hlinkClick r:id="rId3"/>
              </a:rPr>
              <a:t>https://www.bug.hr/obrazovanje/ucionica-bez-ucitelja-je-li-umjetna-inteligencija-buducnost-ili-propast-43224</a:t>
            </a:r>
            <a:endParaRPr lang="hr-HR" sz="2000" dirty="0"/>
          </a:p>
          <a:p>
            <a:endParaRPr lang="hr-HR" sz="2000" dirty="0"/>
          </a:p>
        </p:txBody>
      </p:sp>
    </p:spTree>
    <p:extLst>
      <p:ext uri="{BB962C8B-B14F-4D97-AF65-F5344CB8AC3E}">
        <p14:creationId xmlns:p14="http://schemas.microsoft.com/office/powerpoint/2010/main" val="72389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046FCF7-4921-4AFA-8248-CFB838CBA92A}"/>
              </a:ext>
            </a:extLst>
          </p:cNvPr>
          <p:cNvSpPr>
            <a:spLocks noGrp="1"/>
          </p:cNvSpPr>
          <p:nvPr>
            <p:ph type="title"/>
          </p:nvPr>
        </p:nvSpPr>
        <p:spPr>
          <a:xfrm>
            <a:off x="656823" y="962166"/>
            <a:ext cx="2187148" cy="4421876"/>
          </a:xfrm>
        </p:spPr>
        <p:txBody>
          <a:bodyPr anchor="t">
            <a:normAutofit/>
          </a:bodyPr>
          <a:lstStyle/>
          <a:p>
            <a:pPr algn="r"/>
            <a:r>
              <a:rPr lang="hr-HR" sz="4000" dirty="0"/>
              <a:t>Zaključak:</a:t>
            </a:r>
          </a:p>
        </p:txBody>
      </p:sp>
      <p:sp>
        <p:nvSpPr>
          <p:cNvPr id="15" name="Rezervirano mjesto sadržaja 2">
            <a:extLst>
              <a:ext uri="{FF2B5EF4-FFF2-40B4-BE49-F238E27FC236}">
                <a16:creationId xmlns:a16="http://schemas.microsoft.com/office/drawing/2014/main" id="{A77B0730-97E4-4E3B-8977-018F7E5CF029}"/>
              </a:ext>
            </a:extLst>
          </p:cNvPr>
          <p:cNvSpPr>
            <a:spLocks noGrp="1"/>
          </p:cNvSpPr>
          <p:nvPr>
            <p:ph idx="1"/>
          </p:nvPr>
        </p:nvSpPr>
        <p:spPr>
          <a:xfrm>
            <a:off x="2939327" y="1147156"/>
            <a:ext cx="7982778" cy="5079076"/>
          </a:xfrm>
        </p:spPr>
        <p:txBody>
          <a:bodyPr anchor="t">
            <a:normAutofit lnSpcReduction="10000"/>
          </a:bodyPr>
          <a:lstStyle/>
          <a:p>
            <a:pPr marL="0" indent="0">
              <a:buNone/>
            </a:pPr>
            <a:r>
              <a:rPr lang="hr-HR" sz="2000" b="1" dirty="0"/>
              <a:t>Dobro</a:t>
            </a:r>
            <a:r>
              <a:rPr lang="hr-HR" sz="2000" dirty="0"/>
              <a:t>: </a:t>
            </a:r>
          </a:p>
          <a:p>
            <a:pPr>
              <a:lnSpc>
                <a:spcPct val="150000"/>
              </a:lnSpc>
            </a:pPr>
            <a:r>
              <a:rPr lang="hr-HR" sz="2000" dirty="0"/>
              <a:t>„prilagodljivija” nastava može pomoći učenicima u napredovanju vlastitim tempom</a:t>
            </a:r>
          </a:p>
          <a:p>
            <a:pPr>
              <a:lnSpc>
                <a:spcPct val="150000"/>
              </a:lnSpc>
            </a:pPr>
            <a:r>
              <a:rPr lang="hr-HR" sz="2000" dirty="0"/>
              <a:t>banka </a:t>
            </a:r>
            <a:r>
              <a:rPr lang="hr-HR" sz="2000" dirty="0" err="1"/>
              <a:t>anonimiziranih</a:t>
            </a:r>
            <a:r>
              <a:rPr lang="hr-HR" sz="2000" dirty="0"/>
              <a:t> nastavnih planova i kurikuluma za obuku AI modela koji će pomoći nastavnicima u zadacima poput ocjenjivanja domaćih zadaća i planiranja lekcija</a:t>
            </a:r>
          </a:p>
          <a:p>
            <a:pPr>
              <a:lnSpc>
                <a:spcPct val="150000"/>
              </a:lnSpc>
            </a:pPr>
            <a:r>
              <a:rPr lang="hr-HR" sz="2000" dirty="0"/>
              <a:t>trenutačna evaluacija i konstantno praćenje napretka</a:t>
            </a:r>
          </a:p>
          <a:p>
            <a:pPr marL="0" indent="0">
              <a:buNone/>
            </a:pPr>
            <a:r>
              <a:rPr lang="hr-HR" sz="2000" b="1" dirty="0"/>
              <a:t>Loše</a:t>
            </a:r>
            <a:r>
              <a:rPr lang="hr-HR" sz="2000" dirty="0"/>
              <a:t>:</a:t>
            </a:r>
          </a:p>
          <a:p>
            <a:r>
              <a:rPr lang="hr-HR" sz="2000" dirty="0"/>
              <a:t>dehumanizacija procesa učenja</a:t>
            </a:r>
          </a:p>
          <a:p>
            <a:r>
              <a:rPr lang="hr-HR" sz="2000" dirty="0"/>
              <a:t>autorska prava i UI</a:t>
            </a:r>
          </a:p>
          <a:p>
            <a:r>
              <a:rPr lang="hr-HR" sz="2000" dirty="0"/>
              <a:t>pristranost UI</a:t>
            </a:r>
          </a:p>
          <a:p>
            <a:endParaRPr lang="hr-HR" sz="2000" dirty="0"/>
          </a:p>
        </p:txBody>
      </p:sp>
      <p:sp>
        <p:nvSpPr>
          <p:cNvPr id="31" name="Rectangle 3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59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A28F832A-2D9F-4E90-9773-DA6EF0249571}"/>
              </a:ext>
            </a:extLst>
          </p:cNvPr>
          <p:cNvSpPr>
            <a:spLocks noGrp="1"/>
          </p:cNvSpPr>
          <p:nvPr>
            <p:ph type="title"/>
          </p:nvPr>
        </p:nvSpPr>
        <p:spPr>
          <a:xfrm>
            <a:off x="1383564" y="348865"/>
            <a:ext cx="9718111" cy="1576446"/>
          </a:xfrm>
        </p:spPr>
        <p:txBody>
          <a:bodyPr anchor="ctr">
            <a:normAutofit/>
          </a:bodyPr>
          <a:lstStyle/>
          <a:p>
            <a:r>
              <a:rPr lang="hr-HR" sz="4000">
                <a:solidFill>
                  <a:srgbClr val="FFFFFF"/>
                </a:solidFill>
              </a:rPr>
              <a:t>Organizatori</a:t>
            </a:r>
          </a:p>
        </p:txBody>
      </p:sp>
      <p:graphicFrame>
        <p:nvGraphicFramePr>
          <p:cNvPr id="8" name="Rezervirano mjesto sadržaja 5">
            <a:extLst>
              <a:ext uri="{FF2B5EF4-FFF2-40B4-BE49-F238E27FC236}">
                <a16:creationId xmlns:a16="http://schemas.microsoft.com/office/drawing/2014/main" id="{3DD4F4FD-3AA4-8251-E001-10AB15D8BF72}"/>
              </a:ext>
            </a:extLst>
          </p:cNvPr>
          <p:cNvGraphicFramePr>
            <a:graphicFrameLocks noGrp="1"/>
          </p:cNvGraphicFramePr>
          <p:nvPr>
            <p:ph idx="1"/>
            <p:extLst>
              <p:ext uri="{D42A27DB-BD31-4B8C-83A1-F6EECF244321}">
                <p14:modId xmlns:p14="http://schemas.microsoft.com/office/powerpoint/2010/main" val="302489408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Slika 6">
            <a:extLst>
              <a:ext uri="{FF2B5EF4-FFF2-40B4-BE49-F238E27FC236}">
                <a16:creationId xmlns:a16="http://schemas.microsoft.com/office/drawing/2014/main" id="{08929BD2-04E3-4ED0-BCAA-949674F3D485}"/>
              </a:ext>
            </a:extLst>
          </p:cNvPr>
          <p:cNvPicPr>
            <a:picLocks noChangeAspect="1"/>
          </p:cNvPicPr>
          <p:nvPr/>
        </p:nvPicPr>
        <p:blipFill>
          <a:blip r:embed="rId7"/>
          <a:stretch>
            <a:fillRect/>
          </a:stretch>
        </p:blipFill>
        <p:spPr>
          <a:xfrm>
            <a:off x="644056" y="2369978"/>
            <a:ext cx="10927829" cy="3440097"/>
          </a:xfrm>
          <a:prstGeom prst="rect">
            <a:avLst/>
          </a:prstGeom>
        </p:spPr>
      </p:pic>
    </p:spTree>
    <p:extLst>
      <p:ext uri="{BB962C8B-B14F-4D97-AF65-F5344CB8AC3E}">
        <p14:creationId xmlns:p14="http://schemas.microsoft.com/office/powerpoint/2010/main" val="279972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046FCF7-4921-4AFA-8248-CFB838CBA92A}"/>
              </a:ext>
            </a:extLst>
          </p:cNvPr>
          <p:cNvSpPr>
            <a:spLocks noGrp="1"/>
          </p:cNvSpPr>
          <p:nvPr>
            <p:ph type="title"/>
          </p:nvPr>
        </p:nvSpPr>
        <p:spPr>
          <a:xfrm>
            <a:off x="656823" y="962166"/>
            <a:ext cx="2187148" cy="4421876"/>
          </a:xfrm>
        </p:spPr>
        <p:txBody>
          <a:bodyPr anchor="t">
            <a:normAutofit/>
          </a:bodyPr>
          <a:lstStyle/>
          <a:p>
            <a:pPr algn="r"/>
            <a:r>
              <a:rPr lang="hr-HR" sz="4000" dirty="0"/>
              <a:t>Zaključak:</a:t>
            </a:r>
          </a:p>
        </p:txBody>
      </p:sp>
      <p:sp>
        <p:nvSpPr>
          <p:cNvPr id="15" name="Rezervirano mjesto sadržaja 2">
            <a:extLst>
              <a:ext uri="{FF2B5EF4-FFF2-40B4-BE49-F238E27FC236}">
                <a16:creationId xmlns:a16="http://schemas.microsoft.com/office/drawing/2014/main" id="{A77B0730-97E4-4E3B-8977-018F7E5CF029}"/>
              </a:ext>
            </a:extLst>
          </p:cNvPr>
          <p:cNvSpPr>
            <a:spLocks noGrp="1"/>
          </p:cNvSpPr>
          <p:nvPr>
            <p:ph idx="1"/>
          </p:nvPr>
        </p:nvSpPr>
        <p:spPr>
          <a:xfrm>
            <a:off x="2939327" y="1147156"/>
            <a:ext cx="7982778" cy="5079076"/>
          </a:xfrm>
        </p:spPr>
        <p:txBody>
          <a:bodyPr anchor="t">
            <a:normAutofit/>
          </a:bodyPr>
          <a:lstStyle/>
          <a:p>
            <a:r>
              <a:rPr lang="hr-HR" sz="2000" dirty="0"/>
              <a:t>Mijenja se način poučavanja</a:t>
            </a:r>
          </a:p>
          <a:p>
            <a:r>
              <a:rPr lang="hr-HR" sz="2000" dirty="0"/>
              <a:t>Mijenja se sustav školovanja</a:t>
            </a:r>
          </a:p>
          <a:p>
            <a:r>
              <a:rPr lang="hr-HR" sz="2000" dirty="0"/>
              <a:t>Promjena kriterija nastave</a:t>
            </a:r>
          </a:p>
          <a:p>
            <a:pPr marL="0" indent="0">
              <a:buNone/>
            </a:pPr>
            <a:endParaRPr lang="hr-HR" sz="2000" dirty="0"/>
          </a:p>
          <a:p>
            <a:r>
              <a:rPr lang="hr-HR" sz="2000" dirty="0"/>
              <a:t>Što je znanje?</a:t>
            </a:r>
          </a:p>
        </p:txBody>
      </p:sp>
      <p:sp>
        <p:nvSpPr>
          <p:cNvPr id="31" name="Rectangle 3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69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115CB7-132F-4790-9DAB-986ACB6B1B39}"/>
              </a:ext>
            </a:extLst>
          </p:cNvPr>
          <p:cNvSpPr>
            <a:spLocks noGrp="1"/>
          </p:cNvSpPr>
          <p:nvPr>
            <p:ph type="title"/>
          </p:nvPr>
        </p:nvSpPr>
        <p:spPr/>
        <p:txBody>
          <a:bodyPr>
            <a:normAutofit/>
          </a:bodyPr>
          <a:lstStyle/>
          <a:p>
            <a:r>
              <a:rPr lang="hr-HR" sz="2800" dirty="0"/>
              <a:t>Postoji li bojazan za redefiniranjem pojma znanja zbog korištenja AI?</a:t>
            </a:r>
          </a:p>
        </p:txBody>
      </p:sp>
      <p:sp>
        <p:nvSpPr>
          <p:cNvPr id="3" name="Rezervirano mjesto sadržaja 2">
            <a:extLst>
              <a:ext uri="{FF2B5EF4-FFF2-40B4-BE49-F238E27FC236}">
                <a16:creationId xmlns:a16="http://schemas.microsoft.com/office/drawing/2014/main" id="{B9D1A191-19D4-43C5-A81C-9D8C01C62DAC}"/>
              </a:ext>
            </a:extLst>
          </p:cNvPr>
          <p:cNvSpPr>
            <a:spLocks noGrp="1"/>
          </p:cNvSpPr>
          <p:nvPr>
            <p:ph idx="1"/>
          </p:nvPr>
        </p:nvSpPr>
        <p:spPr>
          <a:xfrm>
            <a:off x="838200" y="1440180"/>
            <a:ext cx="10515600" cy="4736783"/>
          </a:xfrm>
        </p:spPr>
        <p:txBody>
          <a:bodyPr>
            <a:normAutofit fontScale="32500" lnSpcReduction="20000"/>
          </a:bodyPr>
          <a:lstStyle/>
          <a:p>
            <a:pPr marL="0" indent="0">
              <a:buNone/>
            </a:pPr>
            <a:r>
              <a:rPr lang="hr-HR" dirty="0"/>
              <a:t>Da, postoji bojazan da bi razvoj umjetne inteligencije (AI) mogao izazvati potrebu za redefiniranjem pojma znanja. Korištenje AI u procesima prikupljanja, obrade i primjene informacija može dovesti do važnih filozofskih, epistemoloških i etičkih pitanja u vezi s prirodom znanja. Neki od ključnih razloga zbog kojih se ova bojazan pojavljuje uključuju:</a:t>
            </a:r>
          </a:p>
          <a:p>
            <a:pPr marL="0" indent="0">
              <a:buNone/>
            </a:pPr>
            <a:r>
              <a:rPr lang="hr-HR" b="1" dirty="0"/>
              <a:t>1. Automatizacija stjecanja znanja</a:t>
            </a:r>
          </a:p>
          <a:p>
            <a:pPr marL="0" indent="0">
              <a:buNone/>
            </a:pPr>
            <a:r>
              <a:rPr lang="hr-HR" dirty="0"/>
              <a:t>AI sustavi mogu brzo analizirati ogromne količine podataka i donijeti zaključke koji bi za ljude bili neizvedivi. Na primjer, generativni modeli poput </a:t>
            </a:r>
            <a:r>
              <a:rPr lang="hr-HR" dirty="0" err="1"/>
              <a:t>ChatGPT</a:t>
            </a:r>
            <a:r>
              <a:rPr lang="hr-HR" dirty="0"/>
              <a:t>-a mogu "proizvesti" odgovore na temelju velikih skupova podataka i algoritama. To izaziva pitanje tko (ako netko) posjeduje znanje stvoreno od strane AI, i je li to znanje stvarno ako nije rezultat ljudskog razumijevanja ili razmišljanja.</a:t>
            </a:r>
          </a:p>
          <a:p>
            <a:pPr marL="0" indent="0">
              <a:buNone/>
            </a:pPr>
            <a:r>
              <a:rPr lang="hr-HR" b="1" dirty="0"/>
              <a:t>2. Razlikovanje između informacija i znanja</a:t>
            </a:r>
          </a:p>
          <a:p>
            <a:pPr marL="0" indent="0">
              <a:buNone/>
            </a:pPr>
            <a:r>
              <a:rPr lang="hr-HR" dirty="0"/>
              <a:t>AI može generirati informacije koje su točne i relevantne, ali možda nemaju duboko razumijevanje stvarnog konteksta. U tom smislu, postavlja se pitanje što znači "znanje" u doba kada sustavi mogu "naučiti" obrasce i napraviti prognoze, ali ne nužno imaju razumijevanje ili svijest o tom znanju. Da li su podaci koje AI procesira jednako vrijedni ljudskom znanju ako AI ne razumije dublje značenje tih podataka?</a:t>
            </a:r>
          </a:p>
          <a:p>
            <a:pPr marL="0" indent="0">
              <a:buNone/>
            </a:pPr>
            <a:r>
              <a:rPr lang="hr-HR" b="1" dirty="0"/>
              <a:t>3. Autonomno donošenje odluka</a:t>
            </a:r>
          </a:p>
          <a:p>
            <a:pPr marL="0" indent="0">
              <a:buNone/>
            </a:pPr>
            <a:r>
              <a:rPr lang="hr-HR" dirty="0"/>
              <a:t>S razvojem naprednih AI sustava, poput autonomnih vozila ili sustava za medicinsku dijagnostiku, stvara se izazov u definiranju tko je odgovoran za odluke donesene na temelju "znanja" koje ti sustavi posjeduju. Ako AI donese pogrešnu odluku temeljem svog "znanja", tko je odgovoran? Ovdje se otvara pitanje može li AI uopće posjedovati odgovornost za svoje "znanje" ili odluke, te kako se definira granica između ljudskog i AI "znanja".</a:t>
            </a:r>
          </a:p>
          <a:p>
            <a:pPr marL="0" indent="0">
              <a:buNone/>
            </a:pPr>
            <a:r>
              <a:rPr lang="hr-HR" b="1" dirty="0"/>
              <a:t>4. Kreativnost i inovacija</a:t>
            </a:r>
          </a:p>
          <a:p>
            <a:pPr marL="0" indent="0">
              <a:buNone/>
            </a:pPr>
            <a:r>
              <a:rPr lang="hr-HR" dirty="0"/>
              <a:t>AI sustavi mogu generirati nove ideje, umjetnička djela, pa čak i znanstvene teorije na temelju postojećih podataka. Ovo izaziva pitanje u kojoj mjeri možemo smatrati AI "kreativnim" ili "inovativnim" u istoj mjeri kao ljudski um. Ako AI stvara nešto novo na temelju kombinacija postojećih informacija, može li se to smatrati znanjem ili je to samo ponavljanje postojećeg?</a:t>
            </a:r>
          </a:p>
          <a:p>
            <a:pPr marL="0" indent="0">
              <a:buNone/>
            </a:pPr>
            <a:r>
              <a:rPr lang="hr-HR" b="1" dirty="0"/>
              <a:t>5. Epistemološke implikacije</a:t>
            </a:r>
          </a:p>
          <a:p>
            <a:pPr marL="0" indent="0">
              <a:buNone/>
            </a:pPr>
            <a:r>
              <a:rPr lang="hr-HR" dirty="0"/>
              <a:t>AI mijenja način na koji pristupamo i interpretiramo znanje. Tradicionalne epistemološke teorije temelje se na ideji da je znanje povezano s ljudskom percepcijom, razumijevanjem i sviješću. Međutim, AI sustavi mogu obrađivati informacije na načine koji su strani ljudskom iskustvu i svijesti. Ovo stvara izazov u definiranju što znači posjedovati "znanje" ako to nije povezano s ljudskom sviješću ili razumijevanjem.</a:t>
            </a:r>
          </a:p>
          <a:p>
            <a:pPr marL="0" indent="0">
              <a:buNone/>
            </a:pPr>
            <a:r>
              <a:rPr lang="hr-HR" b="1" dirty="0"/>
              <a:t>6. Manipulacija informacijama i povjerenje</a:t>
            </a:r>
          </a:p>
          <a:p>
            <a:pPr marL="0" indent="0">
              <a:buNone/>
            </a:pPr>
            <a:r>
              <a:rPr lang="hr-HR" dirty="0"/>
              <a:t>AI također može biti korišten za manipulaciju informacijama ili stvaranje lažnih podataka, što izaziva zabrinutost u vezi s vjerodostojnošću i autentičnošću onoga što se smatra "znanjem". S obzirom na to da AI može generirati uvjerljive, ali potencijalno netočne informacije, postoji bojazan da će ljudi početi gubiti povjerenje u informacije koje dolaze iz izvora temeljenih na AI, što može utjecati na našu definiciju i poimanje znanja.</a:t>
            </a:r>
          </a:p>
          <a:p>
            <a:pPr marL="0" indent="0">
              <a:buNone/>
            </a:pPr>
            <a:r>
              <a:rPr lang="hr-HR" b="1" dirty="0"/>
              <a:t>Zaključak</a:t>
            </a:r>
          </a:p>
          <a:p>
            <a:pPr marL="0" indent="0">
              <a:buNone/>
            </a:pPr>
            <a:r>
              <a:rPr lang="hr-HR" dirty="0"/>
              <a:t>Razvoj umjetne inteligencije može zahtijevati proširenje ili prilagodbu filozofskih i epistemoloških definicija znanja, osobito kada je riječ o tome što znači "znati" nešto. Možda će biti potrebno redefinirati odnos između ljudskog znanja, tehnologije i autonomnih sustava, kako bi se uzeli u obzir novi oblici generiranja, pohrane i primjene informacija. To bi moglo uključivati i nove pristupe razumijevanju "razumijevanja" i "svijesti" u kontekstu AI, te novih izazova u pogledu etičke odgovornosti, povjerenja i vlasništva nad znanjem.</a:t>
            </a:r>
          </a:p>
          <a:p>
            <a:endParaRPr lang="hr-HR" dirty="0"/>
          </a:p>
        </p:txBody>
      </p:sp>
    </p:spTree>
    <p:extLst>
      <p:ext uri="{BB962C8B-B14F-4D97-AF65-F5344CB8AC3E}">
        <p14:creationId xmlns:p14="http://schemas.microsoft.com/office/powerpoint/2010/main" val="2631724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1AB6C9-A606-4A20-A5B6-480636F2E1CB}"/>
              </a:ext>
            </a:extLst>
          </p:cNvPr>
          <p:cNvSpPr>
            <a:spLocks noGrp="1"/>
          </p:cNvSpPr>
          <p:nvPr>
            <p:ph type="title"/>
          </p:nvPr>
        </p:nvSpPr>
        <p:spPr/>
        <p:txBody>
          <a:bodyPr/>
          <a:lstStyle/>
          <a:p>
            <a:r>
              <a:rPr lang="hr-HR" dirty="0"/>
              <a:t>Hvala na pažnji!</a:t>
            </a:r>
          </a:p>
        </p:txBody>
      </p:sp>
      <p:sp>
        <p:nvSpPr>
          <p:cNvPr id="3" name="Rezervirano mjesto sadržaja 2">
            <a:extLst>
              <a:ext uri="{FF2B5EF4-FFF2-40B4-BE49-F238E27FC236}">
                <a16:creationId xmlns:a16="http://schemas.microsoft.com/office/drawing/2014/main" id="{C15E3BF6-7ECF-4003-A288-05CAC5FAC875}"/>
              </a:ext>
            </a:extLst>
          </p:cNvPr>
          <p:cNvSpPr>
            <a:spLocks noGrp="1"/>
          </p:cNvSpPr>
          <p:nvPr>
            <p:ph idx="1"/>
          </p:nvPr>
        </p:nvSpPr>
        <p:spPr/>
        <p:txBody>
          <a:bodyPr/>
          <a:lstStyle/>
          <a:p>
            <a:endParaRPr lang="hr-HR" dirty="0"/>
          </a:p>
        </p:txBody>
      </p:sp>
      <p:pic>
        <p:nvPicPr>
          <p:cNvPr id="4" name="Slika 3">
            <a:extLst>
              <a:ext uri="{FF2B5EF4-FFF2-40B4-BE49-F238E27FC236}">
                <a16:creationId xmlns:a16="http://schemas.microsoft.com/office/drawing/2014/main" id="{827F6475-7550-4F97-8F00-A5A835B6C8A5}"/>
              </a:ext>
            </a:extLst>
          </p:cNvPr>
          <p:cNvPicPr>
            <a:picLocks noChangeAspect="1"/>
          </p:cNvPicPr>
          <p:nvPr/>
        </p:nvPicPr>
        <p:blipFill>
          <a:blip r:embed="rId2"/>
          <a:stretch>
            <a:fillRect/>
          </a:stretch>
        </p:blipFill>
        <p:spPr>
          <a:xfrm>
            <a:off x="4137410" y="2362793"/>
            <a:ext cx="3619917" cy="3619917"/>
          </a:xfrm>
          <a:prstGeom prst="rect">
            <a:avLst/>
          </a:prstGeom>
        </p:spPr>
      </p:pic>
    </p:spTree>
    <p:extLst>
      <p:ext uri="{BB962C8B-B14F-4D97-AF65-F5344CB8AC3E}">
        <p14:creationId xmlns:p14="http://schemas.microsoft.com/office/powerpoint/2010/main" val="297930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4B1D0D1-B137-4018-8FE8-3FDDFED91865}"/>
              </a:ext>
            </a:extLst>
          </p:cNvPr>
          <p:cNvSpPr>
            <a:spLocks noGrp="1"/>
          </p:cNvSpPr>
          <p:nvPr>
            <p:ph type="title"/>
          </p:nvPr>
        </p:nvSpPr>
        <p:spPr>
          <a:xfrm>
            <a:off x="466722" y="586855"/>
            <a:ext cx="3201366" cy="3387497"/>
          </a:xfrm>
        </p:spPr>
        <p:txBody>
          <a:bodyPr anchor="b">
            <a:normAutofit/>
          </a:bodyPr>
          <a:lstStyle/>
          <a:p>
            <a:pPr algn="r"/>
            <a:r>
              <a:rPr lang="hr-HR" sz="4000">
                <a:solidFill>
                  <a:srgbClr val="FFFFFF"/>
                </a:solidFill>
              </a:rPr>
              <a:t>Cilj skupa:</a:t>
            </a:r>
          </a:p>
        </p:txBody>
      </p:sp>
      <p:sp>
        <p:nvSpPr>
          <p:cNvPr id="3" name="Rezervirano mjesto sadržaja 2">
            <a:extLst>
              <a:ext uri="{FF2B5EF4-FFF2-40B4-BE49-F238E27FC236}">
                <a16:creationId xmlns:a16="http://schemas.microsoft.com/office/drawing/2014/main" id="{8ADF84A3-A4A7-4480-9BFA-D03191929F50}"/>
              </a:ext>
            </a:extLst>
          </p:cNvPr>
          <p:cNvSpPr>
            <a:spLocks noGrp="1"/>
          </p:cNvSpPr>
          <p:nvPr>
            <p:ph idx="1"/>
          </p:nvPr>
        </p:nvSpPr>
        <p:spPr>
          <a:xfrm>
            <a:off x="4810259" y="649480"/>
            <a:ext cx="6555347" cy="5546047"/>
          </a:xfrm>
        </p:spPr>
        <p:txBody>
          <a:bodyPr anchor="ctr">
            <a:normAutofit/>
          </a:bodyPr>
          <a:lstStyle/>
          <a:p>
            <a:r>
              <a:rPr lang="hr-HR" dirty="0"/>
              <a:t>predstaviti suvremene metodičke pristupe poučavanju matematike</a:t>
            </a:r>
          </a:p>
          <a:p>
            <a:r>
              <a:rPr lang="hr-HR" dirty="0"/>
              <a:t>intenzivirati suradnju nastavnika matematike u Republici Hrvatskoj</a:t>
            </a:r>
          </a:p>
          <a:p>
            <a:r>
              <a:rPr lang="hr-HR" dirty="0"/>
              <a:t>potaknuti razvoj modernih metoda poučavanja</a:t>
            </a:r>
          </a:p>
          <a:p>
            <a:r>
              <a:rPr lang="hr-HR" dirty="0"/>
              <a:t>poduprijeti proces popularizacije matematike</a:t>
            </a:r>
          </a:p>
        </p:txBody>
      </p:sp>
    </p:spTree>
    <p:extLst>
      <p:ext uri="{BB962C8B-B14F-4D97-AF65-F5344CB8AC3E}">
        <p14:creationId xmlns:p14="http://schemas.microsoft.com/office/powerpoint/2010/main" val="2785492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782348-767B-4B3E-B42E-A8EFEAEECB49}"/>
              </a:ext>
            </a:extLst>
          </p:cNvPr>
          <p:cNvSpPr>
            <a:spLocks noGrp="1"/>
          </p:cNvSpPr>
          <p:nvPr>
            <p:ph type="title"/>
          </p:nvPr>
        </p:nvSpPr>
        <p:spPr>
          <a:xfrm>
            <a:off x="358515" y="177489"/>
            <a:ext cx="10515600" cy="1325563"/>
          </a:xfrm>
        </p:spPr>
        <p:txBody>
          <a:bodyPr/>
          <a:lstStyle/>
          <a:p>
            <a:r>
              <a:rPr lang="hr-HR" b="1" dirty="0">
                <a:solidFill>
                  <a:srgbClr val="002060"/>
                </a:solidFill>
              </a:rPr>
              <a:t>Predavanja</a:t>
            </a:r>
          </a:p>
        </p:txBody>
      </p:sp>
      <p:pic>
        <p:nvPicPr>
          <p:cNvPr id="4" name="Rezervirano mjesto sadržaja 3">
            <a:extLst>
              <a:ext uri="{FF2B5EF4-FFF2-40B4-BE49-F238E27FC236}">
                <a16:creationId xmlns:a16="http://schemas.microsoft.com/office/drawing/2014/main" id="{C3F41FBD-45DB-4E9B-B62E-F10EDD93E4EF}"/>
              </a:ext>
            </a:extLst>
          </p:cNvPr>
          <p:cNvPicPr>
            <a:picLocks noGrp="1" noChangeAspect="1"/>
          </p:cNvPicPr>
          <p:nvPr>
            <p:ph idx="1"/>
          </p:nvPr>
        </p:nvPicPr>
        <p:blipFill>
          <a:blip r:embed="rId2"/>
          <a:stretch>
            <a:fillRect/>
          </a:stretch>
        </p:blipFill>
        <p:spPr>
          <a:xfrm>
            <a:off x="8626556" y="1027906"/>
            <a:ext cx="2943636" cy="2915057"/>
          </a:xfrm>
          <a:prstGeom prst="rect">
            <a:avLst/>
          </a:prstGeom>
        </p:spPr>
      </p:pic>
      <p:sp>
        <p:nvSpPr>
          <p:cNvPr id="5" name="Pravokutnik 4">
            <a:extLst>
              <a:ext uri="{FF2B5EF4-FFF2-40B4-BE49-F238E27FC236}">
                <a16:creationId xmlns:a16="http://schemas.microsoft.com/office/drawing/2014/main" id="{FA943CA8-3BDD-4FD0-BEC7-D2FD2D9AC88D}"/>
              </a:ext>
            </a:extLst>
          </p:cNvPr>
          <p:cNvSpPr/>
          <p:nvPr/>
        </p:nvSpPr>
        <p:spPr>
          <a:xfrm>
            <a:off x="8364309" y="4236412"/>
            <a:ext cx="3468129" cy="369332"/>
          </a:xfrm>
          <a:prstGeom prst="rect">
            <a:avLst/>
          </a:prstGeom>
        </p:spPr>
        <p:txBody>
          <a:bodyPr wrap="none">
            <a:spAutoFit/>
          </a:bodyPr>
          <a:lstStyle/>
          <a:p>
            <a:pPr algn="ctr"/>
            <a:r>
              <a:rPr lang="hr-HR" b="0" i="0" u="none" strike="noStrike" cap="all" dirty="0">
                <a:solidFill>
                  <a:srgbClr val="FFFFFF"/>
                </a:solidFill>
                <a:effectLst/>
                <a:latin typeface="Rubik"/>
                <a:hlinkClick r:id="rId3"/>
              </a:rPr>
              <a:t>doc. dr. </a:t>
            </a:r>
            <a:r>
              <a:rPr lang="hr-HR" b="0" i="0" u="none" strike="noStrike" cap="all" dirty="0" err="1">
                <a:solidFill>
                  <a:srgbClr val="FFFFFF"/>
                </a:solidFill>
                <a:effectLst/>
                <a:latin typeface="Rubik"/>
                <a:hlinkClick r:id="rId3"/>
              </a:rPr>
              <a:t>sc</a:t>
            </a:r>
            <a:r>
              <a:rPr lang="hr-HR" b="0" i="0" u="none" strike="noStrike" cap="all" dirty="0">
                <a:solidFill>
                  <a:srgbClr val="FFFFFF"/>
                </a:solidFill>
                <a:effectLst/>
                <a:latin typeface="Rubik"/>
                <a:hlinkClick r:id="rId3"/>
              </a:rPr>
              <a:t>. Domagoj </a:t>
            </a:r>
            <a:r>
              <a:rPr lang="hr-HR" b="0" i="0" u="none" strike="noStrike" cap="all" dirty="0" err="1">
                <a:solidFill>
                  <a:srgbClr val="FFFFFF"/>
                </a:solidFill>
                <a:effectLst/>
                <a:latin typeface="Rubik"/>
                <a:hlinkClick r:id="rId3"/>
              </a:rPr>
              <a:t>Ševerdija</a:t>
            </a:r>
            <a:endParaRPr lang="hr-HR" b="0" i="0" cap="all" dirty="0">
              <a:solidFill>
                <a:srgbClr val="FFFFFF"/>
              </a:solidFill>
              <a:effectLst/>
              <a:latin typeface="Rubik"/>
            </a:endParaRPr>
          </a:p>
        </p:txBody>
      </p:sp>
      <p:sp>
        <p:nvSpPr>
          <p:cNvPr id="6" name="Pravokutnik 5">
            <a:extLst>
              <a:ext uri="{FF2B5EF4-FFF2-40B4-BE49-F238E27FC236}">
                <a16:creationId xmlns:a16="http://schemas.microsoft.com/office/drawing/2014/main" id="{9E2973EA-3ED2-4109-B868-7F37B953D918}"/>
              </a:ext>
            </a:extLst>
          </p:cNvPr>
          <p:cNvSpPr/>
          <p:nvPr/>
        </p:nvSpPr>
        <p:spPr>
          <a:xfrm>
            <a:off x="8410822" y="4605744"/>
            <a:ext cx="3375102" cy="646331"/>
          </a:xfrm>
          <a:prstGeom prst="rect">
            <a:avLst/>
          </a:prstGeom>
        </p:spPr>
        <p:txBody>
          <a:bodyPr wrap="square">
            <a:spAutoFit/>
          </a:bodyPr>
          <a:lstStyle/>
          <a:p>
            <a:r>
              <a:rPr lang="hr-HR" b="0" i="0" dirty="0">
                <a:solidFill>
                  <a:srgbClr val="FF0000"/>
                </a:solidFill>
                <a:effectLst/>
                <a:latin typeface="Rubik"/>
              </a:rPr>
              <a:t>Fakultet primijenjene matematike i informatike, Sveučilište u Osijeku</a:t>
            </a:r>
            <a:endParaRPr lang="hr-HR" dirty="0">
              <a:solidFill>
                <a:srgbClr val="FF0000"/>
              </a:solidFill>
            </a:endParaRPr>
          </a:p>
        </p:txBody>
      </p:sp>
      <p:sp>
        <p:nvSpPr>
          <p:cNvPr id="7" name="TekstniOkvir 6">
            <a:extLst>
              <a:ext uri="{FF2B5EF4-FFF2-40B4-BE49-F238E27FC236}">
                <a16:creationId xmlns:a16="http://schemas.microsoft.com/office/drawing/2014/main" id="{62E038BE-9F20-4CB4-99CD-424E65BD374E}"/>
              </a:ext>
            </a:extLst>
          </p:cNvPr>
          <p:cNvSpPr txBox="1"/>
          <p:nvPr/>
        </p:nvSpPr>
        <p:spPr>
          <a:xfrm>
            <a:off x="358515" y="1503052"/>
            <a:ext cx="6862391" cy="523220"/>
          </a:xfrm>
          <a:prstGeom prst="rect">
            <a:avLst/>
          </a:prstGeom>
          <a:noFill/>
        </p:spPr>
        <p:txBody>
          <a:bodyPr wrap="none" rtlCol="0">
            <a:spAutoFit/>
          </a:bodyPr>
          <a:lstStyle/>
          <a:p>
            <a:r>
              <a:rPr lang="hr-HR" sz="2800" b="1" dirty="0"/>
              <a:t>Matematika kao pogon umjetne inteligencije</a:t>
            </a:r>
          </a:p>
        </p:txBody>
      </p:sp>
      <p:sp>
        <p:nvSpPr>
          <p:cNvPr id="8" name="TekstniOkvir 7">
            <a:extLst>
              <a:ext uri="{FF2B5EF4-FFF2-40B4-BE49-F238E27FC236}">
                <a16:creationId xmlns:a16="http://schemas.microsoft.com/office/drawing/2014/main" id="{C03BCDFF-4182-4811-B41D-D815458EE89A}"/>
              </a:ext>
            </a:extLst>
          </p:cNvPr>
          <p:cNvSpPr txBox="1"/>
          <p:nvPr/>
        </p:nvSpPr>
        <p:spPr>
          <a:xfrm>
            <a:off x="406076" y="2156196"/>
            <a:ext cx="6991075" cy="3785652"/>
          </a:xfrm>
          <a:prstGeom prst="rect">
            <a:avLst/>
          </a:prstGeom>
          <a:noFill/>
        </p:spPr>
        <p:txBody>
          <a:bodyPr wrap="square" rtlCol="0">
            <a:spAutoFit/>
          </a:bodyPr>
          <a:lstStyle/>
          <a:p>
            <a:pPr marL="342900" indent="-342900">
              <a:buFont typeface="Arial" panose="020B0604020202020204" pitchFamily="34" charset="0"/>
              <a:buChar char="•"/>
            </a:pPr>
            <a:r>
              <a:rPr lang="hr-HR" sz="2400" dirty="0"/>
              <a:t>Predstavljanje matematičkih koncepata iza LLM-a</a:t>
            </a:r>
            <a:br>
              <a:rPr lang="hr-HR" sz="2400" dirty="0"/>
            </a:br>
            <a:r>
              <a:rPr lang="hr-HR" sz="2400" dirty="0"/>
              <a:t> (</a:t>
            </a:r>
            <a:r>
              <a:rPr lang="hr-HR" sz="2400" dirty="0" err="1"/>
              <a:t>eng</a:t>
            </a:r>
            <a:r>
              <a:rPr lang="hr-HR" sz="2400" dirty="0"/>
              <a:t>. LLM=</a:t>
            </a:r>
            <a:r>
              <a:rPr lang="hr-HR" sz="2400" dirty="0" err="1"/>
              <a:t>Large</a:t>
            </a:r>
            <a:r>
              <a:rPr lang="hr-HR" sz="2400" dirty="0"/>
              <a:t> </a:t>
            </a:r>
            <a:r>
              <a:rPr lang="hr-HR" sz="2400" dirty="0" err="1"/>
              <a:t>Language</a:t>
            </a:r>
            <a:r>
              <a:rPr lang="hr-HR" sz="2400" dirty="0"/>
              <a:t> </a:t>
            </a:r>
            <a:r>
              <a:rPr lang="hr-HR" sz="2400" dirty="0" err="1"/>
              <a:t>Models</a:t>
            </a:r>
            <a:r>
              <a:rPr lang="hr-HR" sz="2400" dirty="0"/>
              <a:t>-veliki jezični modeli) poput linearne algebre, vjerojatnosti i statistike te koncepata računalne znanosti poput </a:t>
            </a:r>
            <a:br>
              <a:rPr lang="hr-HR" sz="2400" dirty="0"/>
            </a:br>
            <a:r>
              <a:rPr lang="hr-HR" sz="2400" dirty="0"/>
              <a:t>optimizacije i paralelnog procesiranja</a:t>
            </a:r>
          </a:p>
          <a:p>
            <a:pPr marL="342900" indent="-342900">
              <a:buFont typeface="Arial" panose="020B0604020202020204" pitchFamily="34" charset="0"/>
              <a:buChar char="•"/>
            </a:pPr>
            <a:r>
              <a:rPr lang="hr-HR" sz="2400" dirty="0"/>
              <a:t>Razumijevanje kako LLM-i koriste vektore riječi za reprezentaciju jezika te kako neuronski modeli funkcioniraju kako bi se fokusirali na relevantne </a:t>
            </a:r>
            <a:br>
              <a:rPr lang="hr-HR" sz="2400" dirty="0"/>
            </a:br>
            <a:r>
              <a:rPr lang="hr-HR" sz="2400" dirty="0"/>
              <a:t>dijelove teksta prilikom generiranja ili razumijevanja jezika.</a:t>
            </a:r>
          </a:p>
        </p:txBody>
      </p:sp>
    </p:spTree>
    <p:extLst>
      <p:ext uri="{BB962C8B-B14F-4D97-AF65-F5344CB8AC3E}">
        <p14:creationId xmlns:p14="http://schemas.microsoft.com/office/powerpoint/2010/main" val="251471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782348-767B-4B3E-B42E-A8EFEAEECB49}"/>
              </a:ext>
            </a:extLst>
          </p:cNvPr>
          <p:cNvSpPr>
            <a:spLocks noGrp="1"/>
          </p:cNvSpPr>
          <p:nvPr>
            <p:ph type="title"/>
          </p:nvPr>
        </p:nvSpPr>
        <p:spPr>
          <a:xfrm>
            <a:off x="358515" y="177489"/>
            <a:ext cx="10515600" cy="1325563"/>
          </a:xfrm>
        </p:spPr>
        <p:txBody>
          <a:bodyPr/>
          <a:lstStyle/>
          <a:p>
            <a:r>
              <a:rPr lang="hr-HR" b="1" dirty="0">
                <a:solidFill>
                  <a:srgbClr val="002060"/>
                </a:solidFill>
              </a:rPr>
              <a:t>Predavanja</a:t>
            </a:r>
          </a:p>
        </p:txBody>
      </p:sp>
      <p:sp>
        <p:nvSpPr>
          <p:cNvPr id="5" name="Pravokutnik 4">
            <a:extLst>
              <a:ext uri="{FF2B5EF4-FFF2-40B4-BE49-F238E27FC236}">
                <a16:creationId xmlns:a16="http://schemas.microsoft.com/office/drawing/2014/main" id="{FA943CA8-3BDD-4FD0-BEC7-D2FD2D9AC88D}"/>
              </a:ext>
            </a:extLst>
          </p:cNvPr>
          <p:cNvSpPr/>
          <p:nvPr/>
        </p:nvSpPr>
        <p:spPr>
          <a:xfrm>
            <a:off x="8364309" y="4236412"/>
            <a:ext cx="3541290" cy="369332"/>
          </a:xfrm>
          <a:prstGeom prst="rect">
            <a:avLst/>
          </a:prstGeom>
        </p:spPr>
        <p:txBody>
          <a:bodyPr wrap="none">
            <a:spAutoFit/>
          </a:bodyPr>
          <a:lstStyle/>
          <a:p>
            <a:r>
              <a:rPr lang="hr-HR" cap="all" dirty="0">
                <a:hlinkClick r:id="rId2"/>
              </a:rPr>
              <a:t>prof. dr. </a:t>
            </a:r>
            <a:r>
              <a:rPr lang="hr-HR" cap="all" dirty="0" err="1">
                <a:hlinkClick r:id="rId2"/>
              </a:rPr>
              <a:t>sc</a:t>
            </a:r>
            <a:r>
              <a:rPr lang="hr-HR" cap="all" dirty="0">
                <a:hlinkClick r:id="rId2"/>
              </a:rPr>
              <a:t>. Zvonko </a:t>
            </a:r>
            <a:r>
              <a:rPr lang="hr-HR" cap="all" dirty="0" err="1">
                <a:hlinkClick r:id="rId2"/>
              </a:rPr>
              <a:t>Kostanjčar</a:t>
            </a:r>
            <a:endParaRPr lang="hr-HR" cap="all" dirty="0"/>
          </a:p>
        </p:txBody>
      </p:sp>
      <p:sp>
        <p:nvSpPr>
          <p:cNvPr id="6" name="Pravokutnik 5">
            <a:extLst>
              <a:ext uri="{FF2B5EF4-FFF2-40B4-BE49-F238E27FC236}">
                <a16:creationId xmlns:a16="http://schemas.microsoft.com/office/drawing/2014/main" id="{9E2973EA-3ED2-4109-B868-7F37B953D918}"/>
              </a:ext>
            </a:extLst>
          </p:cNvPr>
          <p:cNvSpPr/>
          <p:nvPr/>
        </p:nvSpPr>
        <p:spPr>
          <a:xfrm>
            <a:off x="8410822" y="4605744"/>
            <a:ext cx="3375102" cy="646331"/>
          </a:xfrm>
          <a:prstGeom prst="rect">
            <a:avLst/>
          </a:prstGeom>
        </p:spPr>
        <p:txBody>
          <a:bodyPr wrap="square">
            <a:spAutoFit/>
          </a:bodyPr>
          <a:lstStyle/>
          <a:p>
            <a:r>
              <a:rPr lang="hr-HR" dirty="0">
                <a:solidFill>
                  <a:srgbClr val="FF0000"/>
                </a:solidFill>
              </a:rPr>
              <a:t>Fakultet elektrotehnike i računarstva, Sveučilište u Zagrebu</a:t>
            </a:r>
          </a:p>
        </p:txBody>
      </p:sp>
      <p:sp>
        <p:nvSpPr>
          <p:cNvPr id="7" name="TekstniOkvir 6">
            <a:extLst>
              <a:ext uri="{FF2B5EF4-FFF2-40B4-BE49-F238E27FC236}">
                <a16:creationId xmlns:a16="http://schemas.microsoft.com/office/drawing/2014/main" id="{62E038BE-9F20-4CB4-99CD-424E65BD374E}"/>
              </a:ext>
            </a:extLst>
          </p:cNvPr>
          <p:cNvSpPr txBox="1"/>
          <p:nvPr/>
        </p:nvSpPr>
        <p:spPr>
          <a:xfrm>
            <a:off x="358515" y="1503052"/>
            <a:ext cx="6000297" cy="523220"/>
          </a:xfrm>
          <a:prstGeom prst="rect">
            <a:avLst/>
          </a:prstGeom>
          <a:noFill/>
        </p:spPr>
        <p:txBody>
          <a:bodyPr wrap="none" rtlCol="0">
            <a:spAutoFit/>
          </a:bodyPr>
          <a:lstStyle/>
          <a:p>
            <a:r>
              <a:rPr lang="hr-HR" sz="2800" b="1" dirty="0"/>
              <a:t>Izazovi i primjena umjetne inteligencije</a:t>
            </a:r>
          </a:p>
        </p:txBody>
      </p:sp>
      <p:pic>
        <p:nvPicPr>
          <p:cNvPr id="3" name="Slika 2">
            <a:extLst>
              <a:ext uri="{FF2B5EF4-FFF2-40B4-BE49-F238E27FC236}">
                <a16:creationId xmlns:a16="http://schemas.microsoft.com/office/drawing/2014/main" id="{668F4CDE-D859-44BB-9E2F-AB9ACBA72B12}"/>
              </a:ext>
            </a:extLst>
          </p:cNvPr>
          <p:cNvPicPr>
            <a:picLocks noChangeAspect="1"/>
          </p:cNvPicPr>
          <p:nvPr/>
        </p:nvPicPr>
        <p:blipFill>
          <a:blip r:embed="rId3"/>
          <a:stretch>
            <a:fillRect/>
          </a:stretch>
        </p:blipFill>
        <p:spPr>
          <a:xfrm>
            <a:off x="8664935" y="1092250"/>
            <a:ext cx="2010764" cy="2909044"/>
          </a:xfrm>
          <a:prstGeom prst="rect">
            <a:avLst/>
          </a:prstGeom>
        </p:spPr>
      </p:pic>
      <p:sp>
        <p:nvSpPr>
          <p:cNvPr id="10" name="Rezervirano mjesto sadržaja 9">
            <a:extLst>
              <a:ext uri="{FF2B5EF4-FFF2-40B4-BE49-F238E27FC236}">
                <a16:creationId xmlns:a16="http://schemas.microsoft.com/office/drawing/2014/main" id="{CD774C20-5261-42AD-9BA4-17B5303D9755}"/>
              </a:ext>
            </a:extLst>
          </p:cNvPr>
          <p:cNvSpPr>
            <a:spLocks noGrp="1"/>
          </p:cNvSpPr>
          <p:nvPr>
            <p:ph idx="1"/>
          </p:nvPr>
        </p:nvSpPr>
        <p:spPr>
          <a:xfrm>
            <a:off x="312002" y="2060743"/>
            <a:ext cx="8052307" cy="4351338"/>
          </a:xfrm>
        </p:spPr>
        <p:txBody>
          <a:bodyPr>
            <a:normAutofit/>
          </a:bodyPr>
          <a:lstStyle/>
          <a:p>
            <a:r>
              <a:rPr lang="hr-HR" sz="2200" dirty="0"/>
              <a:t>Pregled evolucije metoda učenja u umjetnoj inteligenciji i važnijih područja primjene.</a:t>
            </a:r>
          </a:p>
          <a:p>
            <a:r>
              <a:rPr lang="hr-HR" sz="2200" dirty="0"/>
              <a:t>Rast </a:t>
            </a:r>
            <a:r>
              <a:rPr lang="hr-HR" sz="2200" dirty="0" err="1"/>
              <a:t>perfomansi</a:t>
            </a:r>
            <a:r>
              <a:rPr lang="hr-HR" sz="2200" dirty="0"/>
              <a:t> računalnog hardvera (prvenstveno grafičkih kartica) omogućuje implementaciju drastično kompleksnijih modela dubokog učenja, čiji je kapacitet značajno veći zahvaljujući milijunima parametara.</a:t>
            </a:r>
          </a:p>
          <a:p>
            <a:r>
              <a:rPr lang="hr-HR" sz="2200" dirty="0"/>
              <a:t>Duboko učenje, kao podskup strojnog učenja, koristi višeslojne neuronske mreže koje automatski uče značajke iz podataka i mogu modelirati složenije zavisnosti u podacima.</a:t>
            </a:r>
          </a:p>
          <a:p>
            <a:r>
              <a:rPr lang="hr-HR" sz="2200" dirty="0"/>
              <a:t>Bilježimo rast kvalitete primjene: prepoznavanje i generiranje govora, računalni vid i obrada prirodnog jezika. Uspješnost ovisi o dostupnosti velikih količina kvalitetnih podataka za razvoj modela.</a:t>
            </a:r>
          </a:p>
        </p:txBody>
      </p:sp>
    </p:spTree>
    <p:extLst>
      <p:ext uri="{BB962C8B-B14F-4D97-AF65-F5344CB8AC3E}">
        <p14:creationId xmlns:p14="http://schemas.microsoft.com/office/powerpoint/2010/main" val="300314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782348-767B-4B3E-B42E-A8EFEAEECB49}"/>
              </a:ext>
            </a:extLst>
          </p:cNvPr>
          <p:cNvSpPr>
            <a:spLocks noGrp="1"/>
          </p:cNvSpPr>
          <p:nvPr>
            <p:ph type="title"/>
          </p:nvPr>
        </p:nvSpPr>
        <p:spPr>
          <a:xfrm>
            <a:off x="358515" y="177489"/>
            <a:ext cx="10515600" cy="1325563"/>
          </a:xfrm>
        </p:spPr>
        <p:txBody>
          <a:bodyPr/>
          <a:lstStyle/>
          <a:p>
            <a:r>
              <a:rPr lang="hr-HR" b="1" dirty="0">
                <a:solidFill>
                  <a:srgbClr val="002060"/>
                </a:solidFill>
              </a:rPr>
              <a:t>Predavanja</a:t>
            </a:r>
          </a:p>
        </p:txBody>
      </p:sp>
      <p:sp>
        <p:nvSpPr>
          <p:cNvPr id="5" name="Pravokutnik 4">
            <a:extLst>
              <a:ext uri="{FF2B5EF4-FFF2-40B4-BE49-F238E27FC236}">
                <a16:creationId xmlns:a16="http://schemas.microsoft.com/office/drawing/2014/main" id="{FA943CA8-3BDD-4FD0-BEC7-D2FD2D9AC88D}"/>
              </a:ext>
            </a:extLst>
          </p:cNvPr>
          <p:cNvSpPr/>
          <p:nvPr/>
        </p:nvSpPr>
        <p:spPr>
          <a:xfrm>
            <a:off x="8364309" y="4236412"/>
            <a:ext cx="3285643" cy="369332"/>
          </a:xfrm>
          <a:prstGeom prst="rect">
            <a:avLst/>
          </a:prstGeom>
        </p:spPr>
        <p:txBody>
          <a:bodyPr wrap="none">
            <a:spAutoFit/>
          </a:bodyPr>
          <a:lstStyle/>
          <a:p>
            <a:r>
              <a:rPr lang="es-ES" cap="all" dirty="0">
                <a:hlinkClick r:id="rId2"/>
              </a:rPr>
              <a:t>izv. prof. dr. sc. Dijana Oreški</a:t>
            </a:r>
            <a:endParaRPr lang="es-ES" cap="all" dirty="0"/>
          </a:p>
        </p:txBody>
      </p:sp>
      <p:sp>
        <p:nvSpPr>
          <p:cNvPr id="6" name="Pravokutnik 5">
            <a:extLst>
              <a:ext uri="{FF2B5EF4-FFF2-40B4-BE49-F238E27FC236}">
                <a16:creationId xmlns:a16="http://schemas.microsoft.com/office/drawing/2014/main" id="{9E2973EA-3ED2-4109-B868-7F37B953D918}"/>
              </a:ext>
            </a:extLst>
          </p:cNvPr>
          <p:cNvSpPr/>
          <p:nvPr/>
        </p:nvSpPr>
        <p:spPr>
          <a:xfrm>
            <a:off x="8410822" y="4605744"/>
            <a:ext cx="3375102" cy="646331"/>
          </a:xfrm>
          <a:prstGeom prst="rect">
            <a:avLst/>
          </a:prstGeom>
        </p:spPr>
        <p:txBody>
          <a:bodyPr wrap="square">
            <a:spAutoFit/>
          </a:bodyPr>
          <a:lstStyle/>
          <a:p>
            <a:r>
              <a:rPr lang="hr-HR" dirty="0"/>
              <a:t>Fakultet organizacije i informatike Varaždin, Sveučilište u Zagrebu</a:t>
            </a:r>
            <a:endParaRPr lang="hr-HR" dirty="0">
              <a:solidFill>
                <a:srgbClr val="FF0000"/>
              </a:solidFill>
            </a:endParaRPr>
          </a:p>
        </p:txBody>
      </p:sp>
      <p:sp>
        <p:nvSpPr>
          <p:cNvPr id="7" name="TekstniOkvir 6">
            <a:extLst>
              <a:ext uri="{FF2B5EF4-FFF2-40B4-BE49-F238E27FC236}">
                <a16:creationId xmlns:a16="http://schemas.microsoft.com/office/drawing/2014/main" id="{62E038BE-9F20-4CB4-99CD-424E65BD374E}"/>
              </a:ext>
            </a:extLst>
          </p:cNvPr>
          <p:cNvSpPr txBox="1"/>
          <p:nvPr/>
        </p:nvSpPr>
        <p:spPr>
          <a:xfrm>
            <a:off x="358515" y="1503052"/>
            <a:ext cx="8158067" cy="523220"/>
          </a:xfrm>
          <a:prstGeom prst="rect">
            <a:avLst/>
          </a:prstGeom>
          <a:noFill/>
        </p:spPr>
        <p:txBody>
          <a:bodyPr wrap="none" rtlCol="0">
            <a:spAutoFit/>
          </a:bodyPr>
          <a:lstStyle/>
          <a:p>
            <a:r>
              <a:rPr lang="hr-HR" sz="2800" b="1" dirty="0"/>
              <a:t>Kako nastavnik razgovara s umjetnom inteligencijom?</a:t>
            </a:r>
          </a:p>
        </p:txBody>
      </p:sp>
      <p:sp>
        <p:nvSpPr>
          <p:cNvPr id="10" name="Rezervirano mjesto sadržaja 9">
            <a:extLst>
              <a:ext uri="{FF2B5EF4-FFF2-40B4-BE49-F238E27FC236}">
                <a16:creationId xmlns:a16="http://schemas.microsoft.com/office/drawing/2014/main" id="{CD774C20-5261-42AD-9BA4-17B5303D9755}"/>
              </a:ext>
            </a:extLst>
          </p:cNvPr>
          <p:cNvSpPr>
            <a:spLocks noGrp="1"/>
          </p:cNvSpPr>
          <p:nvPr>
            <p:ph idx="1"/>
          </p:nvPr>
        </p:nvSpPr>
        <p:spPr>
          <a:xfrm>
            <a:off x="312002" y="2060743"/>
            <a:ext cx="8052307" cy="4351338"/>
          </a:xfrm>
        </p:spPr>
        <p:txBody>
          <a:bodyPr>
            <a:normAutofit/>
          </a:bodyPr>
          <a:lstStyle/>
          <a:p>
            <a:pPr marL="0" indent="0">
              <a:buNone/>
            </a:pPr>
            <a:r>
              <a:rPr lang="hr-HR" sz="2400" dirty="0"/>
              <a:t>Upoznavanje sa:</a:t>
            </a:r>
          </a:p>
          <a:p>
            <a:r>
              <a:rPr lang="hr-HR" sz="2400" dirty="0"/>
              <a:t>osnovnim konceptima i alatima generativne umjetne inteligencije</a:t>
            </a:r>
          </a:p>
          <a:p>
            <a:r>
              <a:rPr lang="hr-HR" sz="2400" dirty="0"/>
              <a:t>Praktičnim primjerima primjene alata kroz svakodnevnu primjenu</a:t>
            </a:r>
          </a:p>
          <a:p>
            <a:r>
              <a:rPr lang="hr-HR" sz="2400" dirty="0"/>
              <a:t>Osnova inženjerstva upita koje omogućuju jasnu i učinkovitu komunikaciju sa sustavima generativne umjetne inteligencije kroz precizno formuliranje upita</a:t>
            </a:r>
          </a:p>
          <a:p>
            <a:r>
              <a:rPr lang="hr-HR" sz="2400" dirty="0"/>
              <a:t>Primjerima dobrih i loših upita</a:t>
            </a:r>
          </a:p>
          <a:p>
            <a:r>
              <a:rPr lang="hr-HR" sz="2400" dirty="0"/>
              <a:t>Savjetima kako poboljšati upite</a:t>
            </a:r>
          </a:p>
        </p:txBody>
      </p:sp>
      <p:pic>
        <p:nvPicPr>
          <p:cNvPr id="4" name="Slika 3">
            <a:extLst>
              <a:ext uri="{FF2B5EF4-FFF2-40B4-BE49-F238E27FC236}">
                <a16:creationId xmlns:a16="http://schemas.microsoft.com/office/drawing/2014/main" id="{CFB187CB-51B9-488A-A3BF-9BB5A9940C7F}"/>
              </a:ext>
            </a:extLst>
          </p:cNvPr>
          <p:cNvPicPr>
            <a:picLocks noChangeAspect="1"/>
          </p:cNvPicPr>
          <p:nvPr/>
        </p:nvPicPr>
        <p:blipFill>
          <a:blip r:embed="rId3"/>
          <a:stretch>
            <a:fillRect/>
          </a:stretch>
        </p:blipFill>
        <p:spPr>
          <a:xfrm>
            <a:off x="8604208" y="824236"/>
            <a:ext cx="2805844" cy="3211677"/>
          </a:xfrm>
          <a:prstGeom prst="rect">
            <a:avLst/>
          </a:prstGeom>
        </p:spPr>
      </p:pic>
    </p:spTree>
    <p:extLst>
      <p:ext uri="{BB962C8B-B14F-4D97-AF65-F5344CB8AC3E}">
        <p14:creationId xmlns:p14="http://schemas.microsoft.com/office/powerpoint/2010/main" val="143026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46C2BF7-4FF9-469E-91B9-DE48F4B668D1}"/>
              </a:ext>
            </a:extLst>
          </p:cNvPr>
          <p:cNvSpPr>
            <a:spLocks noGrp="1"/>
          </p:cNvSpPr>
          <p:nvPr>
            <p:ph type="title"/>
          </p:nvPr>
        </p:nvSpPr>
        <p:spPr>
          <a:xfrm>
            <a:off x="1136397" y="502021"/>
            <a:ext cx="9688296" cy="1642969"/>
          </a:xfrm>
        </p:spPr>
        <p:txBody>
          <a:bodyPr anchor="b">
            <a:normAutofit/>
          </a:bodyPr>
          <a:lstStyle/>
          <a:p>
            <a:r>
              <a:rPr lang="hr-HR" sz="4000" dirty="0"/>
              <a:t>Načela:</a:t>
            </a:r>
          </a:p>
        </p:txBody>
      </p:sp>
      <p:sp>
        <p:nvSpPr>
          <p:cNvPr id="3" name="Rezervirano mjesto sadržaja 2">
            <a:extLst>
              <a:ext uri="{FF2B5EF4-FFF2-40B4-BE49-F238E27FC236}">
                <a16:creationId xmlns:a16="http://schemas.microsoft.com/office/drawing/2014/main" id="{11AD627C-4B08-4A7F-8D6A-A990FE4F42F4}"/>
              </a:ext>
            </a:extLst>
          </p:cNvPr>
          <p:cNvSpPr>
            <a:spLocks noGrp="1"/>
          </p:cNvSpPr>
          <p:nvPr>
            <p:ph idx="1"/>
          </p:nvPr>
        </p:nvSpPr>
        <p:spPr>
          <a:xfrm>
            <a:off x="1136397" y="2418409"/>
            <a:ext cx="9688296" cy="3454358"/>
          </a:xfrm>
        </p:spPr>
        <p:txBody>
          <a:bodyPr anchor="t">
            <a:normAutofit/>
          </a:bodyPr>
          <a:lstStyle/>
          <a:p>
            <a:r>
              <a:rPr lang="hr-HR" sz="2400" dirty="0"/>
              <a:t>Biti što precizniji u pitanju</a:t>
            </a:r>
          </a:p>
          <a:p>
            <a:r>
              <a:rPr lang="hr-HR" sz="2400" dirty="0"/>
              <a:t>Okvir (cilj, zadaci, detalji)</a:t>
            </a:r>
          </a:p>
          <a:p>
            <a:r>
              <a:rPr lang="hr-HR" sz="2400" dirty="0" err="1"/>
              <a:t>ChatGPT</a:t>
            </a:r>
            <a:r>
              <a:rPr lang="hr-HR" sz="2400" dirty="0"/>
              <a:t> ne treba razmišljati umjesto nas</a:t>
            </a:r>
          </a:p>
          <a:p>
            <a:r>
              <a:rPr lang="hr-HR" sz="2400" dirty="0"/>
              <a:t>Razdvojiti velike zadatke na manje dijelove</a:t>
            </a:r>
          </a:p>
          <a:p>
            <a:r>
              <a:rPr lang="hr-HR" sz="2400" dirty="0"/>
              <a:t>Koristiti strukturirane formate unosa</a:t>
            </a:r>
          </a:p>
        </p:txBody>
      </p:sp>
      <p:sp>
        <p:nvSpPr>
          <p:cNvPr id="15"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38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05E8361-F6BF-444D-9D8F-AAC1F884CF29}"/>
              </a:ext>
            </a:extLst>
          </p:cNvPr>
          <p:cNvSpPr>
            <a:spLocks noGrp="1"/>
          </p:cNvSpPr>
          <p:nvPr>
            <p:ph type="title"/>
          </p:nvPr>
        </p:nvSpPr>
        <p:spPr>
          <a:xfrm>
            <a:off x="1136397" y="502021"/>
            <a:ext cx="9688296" cy="1642969"/>
          </a:xfrm>
        </p:spPr>
        <p:txBody>
          <a:bodyPr anchor="b">
            <a:normAutofit/>
          </a:bodyPr>
          <a:lstStyle/>
          <a:p>
            <a:r>
              <a:rPr lang="hr-HR" sz="4000" dirty="0"/>
              <a:t>Tipovi unosa pitanja:</a:t>
            </a:r>
          </a:p>
        </p:txBody>
      </p:sp>
      <p:sp>
        <p:nvSpPr>
          <p:cNvPr id="3" name="Rezervirano mjesto sadržaja 2">
            <a:extLst>
              <a:ext uri="{FF2B5EF4-FFF2-40B4-BE49-F238E27FC236}">
                <a16:creationId xmlns:a16="http://schemas.microsoft.com/office/drawing/2014/main" id="{1B8C71DA-5B14-4A98-B4AF-40DC535AB624}"/>
              </a:ext>
            </a:extLst>
          </p:cNvPr>
          <p:cNvSpPr>
            <a:spLocks noGrp="1"/>
          </p:cNvSpPr>
          <p:nvPr>
            <p:ph idx="1"/>
          </p:nvPr>
        </p:nvSpPr>
        <p:spPr>
          <a:xfrm>
            <a:off x="1136397" y="2418409"/>
            <a:ext cx="9688296" cy="3454358"/>
          </a:xfrm>
        </p:spPr>
        <p:txBody>
          <a:bodyPr anchor="t">
            <a:normAutofit/>
          </a:bodyPr>
          <a:lstStyle/>
          <a:p>
            <a:r>
              <a:rPr lang="hr-HR" dirty="0"/>
              <a:t>Unos bez primjera</a:t>
            </a:r>
          </a:p>
          <a:p>
            <a:r>
              <a:rPr lang="hr-HR" dirty="0"/>
              <a:t>Unos s jednim primjerom</a:t>
            </a:r>
          </a:p>
          <a:p>
            <a:r>
              <a:rPr lang="hr-HR" dirty="0"/>
              <a:t>Unos s nekoliko primjera</a:t>
            </a:r>
          </a:p>
          <a:p>
            <a:r>
              <a:rPr lang="hr-HR" dirty="0"/>
              <a:t>Unos lanca misli</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80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34E1619-FA08-4466-892B-4874512FD7A9}"/>
              </a:ext>
            </a:extLst>
          </p:cNvPr>
          <p:cNvSpPr>
            <a:spLocks noGrp="1"/>
          </p:cNvSpPr>
          <p:nvPr>
            <p:ph type="title"/>
          </p:nvPr>
        </p:nvSpPr>
        <p:spPr>
          <a:xfrm>
            <a:off x="1136397" y="502022"/>
            <a:ext cx="9688296" cy="1176054"/>
          </a:xfrm>
        </p:spPr>
        <p:txBody>
          <a:bodyPr anchor="b">
            <a:normAutofit/>
          </a:bodyPr>
          <a:lstStyle/>
          <a:p>
            <a:r>
              <a:rPr lang="hr-HR" sz="4000"/>
              <a:t>Alati: </a:t>
            </a:r>
          </a:p>
        </p:txBody>
      </p:sp>
      <p:sp>
        <p:nvSpPr>
          <p:cNvPr id="3" name="Rezervirano mjesto sadržaja 2">
            <a:extLst>
              <a:ext uri="{FF2B5EF4-FFF2-40B4-BE49-F238E27FC236}">
                <a16:creationId xmlns:a16="http://schemas.microsoft.com/office/drawing/2014/main" id="{D4E85A38-3917-47BC-A1BE-9DD98803AABB}"/>
              </a:ext>
            </a:extLst>
          </p:cNvPr>
          <p:cNvSpPr>
            <a:spLocks noGrp="1"/>
          </p:cNvSpPr>
          <p:nvPr>
            <p:ph idx="1"/>
          </p:nvPr>
        </p:nvSpPr>
        <p:spPr>
          <a:xfrm>
            <a:off x="1136397" y="1858945"/>
            <a:ext cx="9688296" cy="4013822"/>
          </a:xfrm>
        </p:spPr>
        <p:txBody>
          <a:bodyPr anchor="t">
            <a:normAutofit/>
          </a:bodyPr>
          <a:lstStyle/>
          <a:p>
            <a:r>
              <a:rPr lang="hr-HR" sz="2000" dirty="0">
                <a:hlinkClick r:id="rId2"/>
              </a:rPr>
              <a:t>CLAUDE 3.5 </a:t>
            </a:r>
            <a:endParaRPr lang="hr-HR" sz="2000" dirty="0"/>
          </a:p>
          <a:p>
            <a:r>
              <a:rPr lang="hr-HR" sz="2000" dirty="0">
                <a:hlinkClick r:id="rId3"/>
              </a:rPr>
              <a:t>CHAT GPT </a:t>
            </a:r>
            <a:endParaRPr lang="hr-HR" sz="2000" dirty="0"/>
          </a:p>
          <a:p>
            <a:r>
              <a:rPr lang="hr-HR" sz="2000" dirty="0">
                <a:hlinkClick r:id="rId4"/>
              </a:rPr>
              <a:t>GPT-4 </a:t>
            </a:r>
            <a:r>
              <a:rPr lang="hr-HR" sz="2000" dirty="0" err="1">
                <a:hlinkClick r:id="rId4"/>
              </a:rPr>
              <a:t>Turbo</a:t>
            </a:r>
            <a:endParaRPr lang="hr-HR" sz="2000" dirty="0"/>
          </a:p>
          <a:p>
            <a:r>
              <a:rPr lang="hr-HR" sz="2000" dirty="0">
                <a:hlinkClick r:id="rId5"/>
              </a:rPr>
              <a:t>Liama 3</a:t>
            </a:r>
            <a:r>
              <a:rPr lang="hr-HR" sz="2000" dirty="0"/>
              <a:t>  </a:t>
            </a:r>
          </a:p>
          <a:p>
            <a:r>
              <a:rPr lang="hr-HR" sz="2000" dirty="0">
                <a:hlinkClick r:id="rId6"/>
              </a:rPr>
              <a:t>Gemini 1.5</a:t>
            </a:r>
            <a:endParaRPr lang="hr-HR" sz="2000" dirty="0"/>
          </a:p>
          <a:p>
            <a:endParaRPr lang="hr-HR" sz="2000" dirty="0"/>
          </a:p>
          <a:p>
            <a:r>
              <a:rPr lang="hr-HR" sz="2000" dirty="0">
                <a:hlinkClick r:id="rId7"/>
              </a:rPr>
              <a:t>https://teachermatic.com/</a:t>
            </a:r>
            <a:endParaRPr lang="hr-HR" sz="2000" dirty="0"/>
          </a:p>
          <a:p>
            <a:r>
              <a:rPr lang="hr-HR" sz="2000" dirty="0">
                <a:hlinkClick r:id="rId8"/>
              </a:rPr>
              <a:t>https://www.packback.co/</a:t>
            </a:r>
            <a:endParaRPr lang="hr-HR" sz="2000" dirty="0"/>
          </a:p>
          <a:p>
            <a:r>
              <a:rPr lang="hr-HR" sz="2000" dirty="0">
                <a:hlinkClick r:id="rId9"/>
              </a:rPr>
              <a:t>https://curipod.com/</a:t>
            </a:r>
            <a:endParaRPr lang="hr-HR" sz="2000" dirty="0"/>
          </a:p>
          <a:p>
            <a:r>
              <a:rPr lang="hr-HR" sz="2000" dirty="0">
                <a:hlinkClick r:id="rId10"/>
              </a:rPr>
              <a:t>https://www.magicslides.app/</a:t>
            </a:r>
            <a:endParaRPr lang="hr-HR" sz="2000" dirty="0"/>
          </a:p>
          <a:p>
            <a:endParaRPr lang="hr-HR" sz="16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94750"/>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960</Words>
  <Application>Microsoft Office PowerPoint</Application>
  <PresentationFormat>Široki zaslon</PresentationFormat>
  <Paragraphs>132</Paragraphs>
  <Slides>22</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22</vt:i4>
      </vt:variant>
    </vt:vector>
  </HeadingPairs>
  <TitlesOfParts>
    <vt:vector size="27" baseType="lpstr">
      <vt:lpstr>Arial</vt:lpstr>
      <vt:lpstr>Calibri</vt:lpstr>
      <vt:lpstr>Calibri Light</vt:lpstr>
      <vt:lpstr>Rubik</vt:lpstr>
      <vt:lpstr>Tema sustava Office</vt:lpstr>
      <vt:lpstr>Inovativna nastava matematike</vt:lpstr>
      <vt:lpstr>Organizatori</vt:lpstr>
      <vt:lpstr>Cilj skupa:</vt:lpstr>
      <vt:lpstr>Predavanja</vt:lpstr>
      <vt:lpstr>Predavanja</vt:lpstr>
      <vt:lpstr>Predavanja</vt:lpstr>
      <vt:lpstr>Načela:</vt:lpstr>
      <vt:lpstr>Tipovi unosa pitanja:</vt:lpstr>
      <vt:lpstr>Alati: </vt:lpstr>
      <vt:lpstr>Predavanja</vt:lpstr>
      <vt:lpstr>Predavanja</vt:lpstr>
      <vt:lpstr>Predavanja</vt:lpstr>
      <vt:lpstr>Predavanja</vt:lpstr>
      <vt:lpstr>Radionice</vt:lpstr>
      <vt:lpstr>Vektori- istraživačka nastava uz chatbot, Mia Milun i Lada Tudor Jakić,                       III. Gimnazija, Split   </vt:lpstr>
      <vt:lpstr>Digitalni alati:</vt:lpstr>
      <vt:lpstr>Adaptivno učenje</vt:lpstr>
      <vt:lpstr>Učionica bez učitelja BUG, 1. rujna 2024. </vt:lpstr>
      <vt:lpstr>Zaključak:</vt:lpstr>
      <vt:lpstr>Zaključak:</vt:lpstr>
      <vt:lpstr>Postoji li bojazan za redefiniranjem pojma znanja zbog korištenja AI?</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Inovativna nastava matematike</dc:title>
  <dc:creator>Janja Linardić</dc:creator>
  <cp:lastModifiedBy>Janja Linardić</cp:lastModifiedBy>
  <cp:revision>10</cp:revision>
  <dcterms:created xsi:type="dcterms:W3CDTF">2024-11-23T17:34:01Z</dcterms:created>
  <dcterms:modified xsi:type="dcterms:W3CDTF">2024-11-26T19:33:16Z</dcterms:modified>
</cp:coreProperties>
</file>