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4" r:id="rId4"/>
    <p:sldId id="263" r:id="rId5"/>
    <p:sldId id="265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5739F2B-C684-4A0A-98E7-02C7CAB7EEEB}" type="datetimeFigureOut">
              <a:rPr lang="sr-Latn-CS" smtClean="0"/>
              <a:pPr/>
              <a:t>25.11.2016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5910C58-4D5E-439E-B5EB-1921944A74D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1500174"/>
            <a:ext cx="7406640" cy="1472184"/>
          </a:xfrm>
        </p:spPr>
        <p:txBody>
          <a:bodyPr/>
          <a:lstStyle/>
          <a:p>
            <a:pPr algn="ctr"/>
            <a:r>
              <a:rPr lang="hr-HR" dirty="0" smtClean="0"/>
              <a:t>Bitno i manje bitno u trećem razredu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286256"/>
            <a:ext cx="7406640" cy="1752600"/>
          </a:xfrm>
        </p:spPr>
        <p:txBody>
          <a:bodyPr/>
          <a:lstStyle/>
          <a:p>
            <a:r>
              <a:rPr lang="hr-HR" dirty="0" smtClean="0"/>
              <a:t>Blanka </a:t>
            </a:r>
            <a:r>
              <a:rPr lang="hr-HR" dirty="0" smtClean="0"/>
              <a:t>Benaković</a:t>
            </a:r>
          </a:p>
          <a:p>
            <a:r>
              <a:rPr lang="hr-HR" dirty="0" smtClean="0"/>
              <a:t>Jasna </a:t>
            </a:r>
            <a:r>
              <a:rPr lang="hr-HR" dirty="0" smtClean="0"/>
              <a:t>Vinković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Trigonometrijske funkcije i identiteti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ŠTO BI SE MOGLO DODATI?</a:t>
            </a:r>
          </a:p>
          <a:p>
            <a:r>
              <a:rPr lang="hr-HR" dirty="0" smtClean="0"/>
              <a:t>Više primjene novostečenog znanja na stvarnim situacijama iz područja fizike, elektrotehnike, strojarstva...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Nastavni program za matematiku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Učenici trebaju:</a:t>
            </a:r>
          </a:p>
          <a:p>
            <a:pPr lvl="0"/>
            <a:r>
              <a:rPr lang="hr-HR" dirty="0" smtClean="0"/>
              <a:t>Naučiti definirati trigonometrijske funkcije kao realne funkcije koristeći brojevnu kružnicu te svojstva tih funkcija (periodičnost, parnost i </a:t>
            </a:r>
            <a:r>
              <a:rPr lang="hr-HR" dirty="0" smtClean="0"/>
              <a:t>neparnost)</a:t>
            </a:r>
          </a:p>
          <a:p>
            <a:pPr lvl="0"/>
            <a:r>
              <a:rPr lang="hr-HR" dirty="0" smtClean="0"/>
              <a:t>Proučavati </a:t>
            </a:r>
            <a:r>
              <a:rPr lang="hr-HR" dirty="0" smtClean="0"/>
              <a:t>na osnovi njihovih grafova i primjenjivati u rješavanju trigonometrijskih zadaća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Didaktičke upute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Program matematike u srednjoj školi treba dati osnovna znanja, koja su nužna svim učenicima neovisno o izboru njihova budućeg zanimanja.</a:t>
            </a:r>
          </a:p>
          <a:p>
            <a:r>
              <a:rPr lang="hr-HR" dirty="0" smtClean="0"/>
              <a:t>Opseg, sadržaj i metode nastave treba dovesti u najpovoljniji odnos s dobi učenika.</a:t>
            </a:r>
          </a:p>
          <a:p>
            <a:r>
              <a:rPr lang="hr-HR" dirty="0" smtClean="0"/>
              <a:t>Treba razvijati i produbljivati matematičko mišljenje učenika i ospobljavati ih za osmišljavanje i rješavanje raznih praktičnih problema.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Trigonometrijske funkcije i identiteti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Brojevna </a:t>
            </a:r>
            <a:r>
              <a:rPr lang="hr-HR" dirty="0" smtClean="0"/>
              <a:t>kružnica</a:t>
            </a:r>
          </a:p>
          <a:p>
            <a:r>
              <a:rPr lang="hr-HR" dirty="0" smtClean="0"/>
              <a:t>Definicija </a:t>
            </a:r>
            <a:r>
              <a:rPr lang="hr-HR" dirty="0" smtClean="0"/>
              <a:t>trigonometrijskih </a:t>
            </a:r>
            <a:r>
              <a:rPr lang="hr-HR" dirty="0" smtClean="0"/>
              <a:t>funkcija </a:t>
            </a:r>
          </a:p>
          <a:p>
            <a:r>
              <a:rPr lang="hr-HR" dirty="0" smtClean="0"/>
              <a:t>Parnost </a:t>
            </a:r>
            <a:r>
              <a:rPr lang="hr-HR" dirty="0" smtClean="0"/>
              <a:t>kosinusa, neparnost </a:t>
            </a:r>
            <a:r>
              <a:rPr lang="hr-HR" dirty="0" smtClean="0"/>
              <a:t>sinusa</a:t>
            </a:r>
          </a:p>
          <a:p>
            <a:r>
              <a:rPr lang="hr-HR" dirty="0" smtClean="0"/>
              <a:t>Periodičnost </a:t>
            </a:r>
            <a:r>
              <a:rPr lang="hr-HR" dirty="0" smtClean="0"/>
              <a:t>trigonometrijskih </a:t>
            </a:r>
            <a:r>
              <a:rPr lang="hr-HR" dirty="0" smtClean="0"/>
              <a:t>funkcija </a:t>
            </a:r>
          </a:p>
          <a:p>
            <a:r>
              <a:rPr lang="hr-HR" dirty="0" smtClean="0"/>
              <a:t>Određivanje </a:t>
            </a:r>
            <a:r>
              <a:rPr lang="hr-HR" dirty="0" smtClean="0"/>
              <a:t>vrijednosti trigonometrijskih </a:t>
            </a:r>
            <a:r>
              <a:rPr lang="hr-HR" dirty="0" smtClean="0"/>
              <a:t>funkcija</a:t>
            </a:r>
          </a:p>
          <a:p>
            <a:r>
              <a:rPr lang="hr-HR" dirty="0" smtClean="0"/>
              <a:t>Grafički </a:t>
            </a:r>
            <a:r>
              <a:rPr lang="hr-HR" dirty="0" smtClean="0"/>
              <a:t>prikaz trigonometrijskih </a:t>
            </a:r>
            <a:r>
              <a:rPr lang="hr-HR" dirty="0" smtClean="0"/>
              <a:t>funkcija</a:t>
            </a:r>
          </a:p>
          <a:p>
            <a:r>
              <a:rPr lang="hr-HR" dirty="0" smtClean="0"/>
              <a:t>Adicione formule</a:t>
            </a:r>
          </a:p>
          <a:p>
            <a:r>
              <a:rPr lang="hr-HR" dirty="0" smtClean="0"/>
              <a:t>Pretvorba </a:t>
            </a:r>
            <a:r>
              <a:rPr lang="hr-HR" dirty="0" smtClean="0"/>
              <a:t>zbroja trigonometrijskih funkcija u umnožak i </a:t>
            </a:r>
            <a:r>
              <a:rPr lang="hr-HR" dirty="0" smtClean="0"/>
              <a:t>obratno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Kurikularna reforma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 smtClean="0"/>
              <a:t>Važno </a:t>
            </a:r>
            <a:r>
              <a:rPr lang="hr-HR" dirty="0" smtClean="0"/>
              <a:t>je da učenici otkriju i usvoje vezu koordinata točaka na brojevnoj kružnici i trigonometrijskih </a:t>
            </a:r>
            <a:r>
              <a:rPr lang="hr-HR" dirty="0" smtClean="0"/>
              <a:t>funkcija.</a:t>
            </a:r>
          </a:p>
          <a:p>
            <a:r>
              <a:rPr lang="hr-HR" dirty="0" smtClean="0"/>
              <a:t>Također </a:t>
            </a:r>
            <a:r>
              <a:rPr lang="hr-HR" dirty="0" smtClean="0"/>
              <a:t>je važno otkrivanje svojstava kao što su parnost/neparnost i periodičnost te njihova primjena pri računanju vrijednosti trigonometrijskih funkcija. </a:t>
            </a:r>
            <a:endParaRPr lang="hr-HR" dirty="0" smtClean="0"/>
          </a:p>
          <a:p>
            <a:r>
              <a:rPr lang="hr-HR" dirty="0" smtClean="0"/>
              <a:t>Uporaba džepnog računala. </a:t>
            </a:r>
            <a:endParaRPr lang="hr-HR" dirty="0" smtClean="0"/>
          </a:p>
          <a:p>
            <a:r>
              <a:rPr lang="hr-HR" dirty="0" smtClean="0"/>
              <a:t>Primjena </a:t>
            </a:r>
            <a:r>
              <a:rPr lang="hr-HR" dirty="0" smtClean="0"/>
              <a:t>i </a:t>
            </a:r>
            <a:r>
              <a:rPr lang="hr-HR" dirty="0" smtClean="0"/>
              <a:t>povezivanje osnovnih trigonometrijskih identiteta, adicijskih poučaka, trigonometrijskih funkcija </a:t>
            </a:r>
            <a:r>
              <a:rPr lang="hr-HR" dirty="0" smtClean="0"/>
              <a:t>dvostrukoga broja</a:t>
            </a:r>
            <a:r>
              <a:rPr lang="hr-HR" dirty="0" smtClean="0"/>
              <a:t>.</a:t>
            </a:r>
          </a:p>
          <a:p>
            <a:r>
              <a:rPr lang="hr-HR" dirty="0" smtClean="0"/>
              <a:t>Upotreba usvojenih veza </a:t>
            </a:r>
            <a:r>
              <a:rPr lang="hr-HR" dirty="0" smtClean="0"/>
              <a:t>između trigonometrijskih </a:t>
            </a:r>
            <a:r>
              <a:rPr lang="hr-HR" dirty="0" smtClean="0"/>
              <a:t>funkcija pri </a:t>
            </a:r>
            <a:r>
              <a:rPr lang="hr-HR" dirty="0" smtClean="0"/>
              <a:t>računanju i dokazivanju trigonometrijskih tvrdnji. </a:t>
            </a:r>
            <a:endParaRPr lang="hr-HR" dirty="0" smtClean="0"/>
          </a:p>
          <a:p>
            <a:r>
              <a:rPr lang="hr-HR" dirty="0" smtClean="0"/>
              <a:t>Prepoznavanje, opisivanje i grafičko prikazivanje grafova </a:t>
            </a:r>
            <a:r>
              <a:rPr lang="hr-HR" dirty="0" smtClean="0"/>
              <a:t>osnovnih trigonometrijskih </a:t>
            </a:r>
            <a:r>
              <a:rPr lang="hr-HR" dirty="0" smtClean="0"/>
              <a:t>funkcija.</a:t>
            </a:r>
            <a:endParaRPr lang="hr-HR" dirty="0" smtClean="0"/>
          </a:p>
          <a:p>
            <a:r>
              <a:rPr lang="hr-HR" dirty="0" smtClean="0"/>
              <a:t>Analiza problema opisanih </a:t>
            </a:r>
            <a:r>
              <a:rPr lang="hr-HR" dirty="0" smtClean="0"/>
              <a:t>trigonometrijskom funkcijom i </a:t>
            </a:r>
            <a:r>
              <a:rPr lang="hr-HR" dirty="0" smtClean="0"/>
              <a:t>primjena trigonometrijskih funkcija </a:t>
            </a:r>
            <a:r>
              <a:rPr lang="hr-HR" dirty="0" smtClean="0"/>
              <a:t>za modeliranje.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Trigonometrijske funkcije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BITNO:</a:t>
            </a:r>
          </a:p>
          <a:p>
            <a:r>
              <a:rPr lang="hr-HR" dirty="0" smtClean="0"/>
              <a:t>Definicija orijentiranog kuta</a:t>
            </a:r>
          </a:p>
          <a:p>
            <a:r>
              <a:rPr lang="hr-HR" dirty="0" smtClean="0"/>
              <a:t>Snalaženje na brojevnoj kružnici</a:t>
            </a:r>
          </a:p>
          <a:p>
            <a:r>
              <a:rPr lang="hr-HR" dirty="0" smtClean="0"/>
              <a:t>Definicije trigonometrijskih funkcija</a:t>
            </a:r>
          </a:p>
          <a:p>
            <a:r>
              <a:rPr lang="hr-HR" dirty="0" smtClean="0"/>
              <a:t>Uporaba džepnog računala</a:t>
            </a:r>
          </a:p>
          <a:p>
            <a:r>
              <a:rPr lang="hr-HR" dirty="0" smtClean="0"/>
              <a:t>Grafovi trigonometrijskih funkcija</a:t>
            </a:r>
          </a:p>
          <a:p>
            <a:r>
              <a:rPr lang="hr-HR" dirty="0" smtClean="0"/>
              <a:t>Svojstva trigonometrijskih funkcija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Trigonometrijske funkcije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MANJE BITNO:</a:t>
            </a:r>
          </a:p>
          <a:p>
            <a:r>
              <a:rPr lang="hr-HR" dirty="0" smtClean="0"/>
              <a:t>Pretvaranje stupnjeva, minuta i sekunda u decimalni broj stupnjeva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Trigonometrijski identiteti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BITNO:</a:t>
            </a:r>
          </a:p>
          <a:p>
            <a:r>
              <a:rPr lang="hr-HR" dirty="0" smtClean="0"/>
              <a:t>Osnovni trigonometrijski identiteti</a:t>
            </a:r>
          </a:p>
          <a:p>
            <a:r>
              <a:rPr lang="hr-HR" dirty="0" smtClean="0"/>
              <a:t>Adicijske formule</a:t>
            </a:r>
          </a:p>
          <a:p>
            <a:r>
              <a:rPr lang="hr-HR" dirty="0" smtClean="0"/>
              <a:t>Identiteti dvostrukog i polovičnog kuta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Trigonometrijski identiteti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MANJE BITNO:</a:t>
            </a:r>
          </a:p>
          <a:p>
            <a:r>
              <a:rPr lang="hr-HR" dirty="0" smtClean="0"/>
              <a:t>Složeniji zadaci dokazivanja identiteta</a:t>
            </a:r>
          </a:p>
          <a:p>
            <a:r>
              <a:rPr lang="hr-HR" dirty="0" smtClean="0"/>
              <a:t>Zadaci u kojima se očekuje primjena adicijskih formula ili identiteta dvostrukog i polovičnog </a:t>
            </a:r>
            <a:r>
              <a:rPr lang="hr-HR" dirty="0" smtClean="0"/>
              <a:t>broja, </a:t>
            </a:r>
            <a:r>
              <a:rPr lang="hr-HR" dirty="0" smtClean="0"/>
              <a:t>a mogu se riješiti uporabom džepnog računala</a:t>
            </a:r>
          </a:p>
          <a:p>
            <a:r>
              <a:rPr lang="hr-HR" dirty="0" smtClean="0"/>
              <a:t>Identiteti pretvorbe umnoška u zbroj i zbroja u umnožak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</TotalTime>
  <Words>353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Bitno i manje bitno u trećem razredu</vt:lpstr>
      <vt:lpstr>Nastavni program za matematiku </vt:lpstr>
      <vt:lpstr>Didaktičke upute</vt:lpstr>
      <vt:lpstr>Trigonometrijske funkcije i identiteti</vt:lpstr>
      <vt:lpstr>Kurikularna reforma</vt:lpstr>
      <vt:lpstr>Trigonometrijske funkcije</vt:lpstr>
      <vt:lpstr>Trigonometrijske funkcije</vt:lpstr>
      <vt:lpstr>Trigonometrijski identiteti</vt:lpstr>
      <vt:lpstr>Trigonometrijski identiteti</vt:lpstr>
      <vt:lpstr>Trigonometrijske funkcije i identiteti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Bitno i manje bitno u trećem razredu</dc:title>
  <dc:creator>jasna</dc:creator>
  <cp:lastModifiedBy>jasna</cp:lastModifiedBy>
  <cp:revision>10</cp:revision>
  <dcterms:created xsi:type="dcterms:W3CDTF">2016-11-25T17:55:42Z</dcterms:created>
  <dcterms:modified xsi:type="dcterms:W3CDTF">2016-11-25T19:40:11Z</dcterms:modified>
</cp:coreProperties>
</file>